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86" r:id="rId2"/>
    <p:sldId id="649" r:id="rId3"/>
    <p:sldId id="630" r:id="rId4"/>
    <p:sldId id="650" r:id="rId5"/>
    <p:sldId id="631" r:id="rId6"/>
    <p:sldId id="632" r:id="rId7"/>
    <p:sldId id="633" r:id="rId8"/>
    <p:sldId id="456" r:id="rId9"/>
  </p:sldIdLst>
  <p:sldSz cx="12192000" cy="6858000"/>
  <p:notesSz cx="7010400" cy="92964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5">
          <p15:clr>
            <a:srgbClr val="A4A3A4"/>
          </p15:clr>
        </p15:guide>
        <p15:guide id="2" orient="horz" pos="2876">
          <p15:clr>
            <a:srgbClr val="A4A3A4"/>
          </p15:clr>
        </p15:guide>
        <p15:guide id="3" orient="horz" pos="1298">
          <p15:clr>
            <a:srgbClr val="A4A3A4"/>
          </p15:clr>
        </p15:guide>
        <p15:guide id="4" pos="3871">
          <p15:clr>
            <a:srgbClr val="A4A3A4"/>
          </p15:clr>
        </p15:guide>
        <p15:guide id="5" pos="1234">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guide id="3" orient="horz" pos="2924">
          <p15:clr>
            <a:srgbClr val="A4A3A4"/>
          </p15:clr>
        </p15:guide>
        <p15:guide id="4" pos="22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1569F0"/>
    <a:srgbClr val="002060"/>
    <a:srgbClr val="009900"/>
    <a:srgbClr val="F79646"/>
    <a:srgbClr val="009AD0"/>
    <a:srgbClr val="245D60"/>
    <a:srgbClr val="DD4633"/>
    <a:srgbClr val="CCCC00"/>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4" autoAdjust="0"/>
    <p:restoredTop sz="77950" autoAdjust="0"/>
  </p:normalViewPr>
  <p:slideViewPr>
    <p:cSldViewPr snapToGrid="0">
      <p:cViewPr varScale="1">
        <p:scale>
          <a:sx n="85" d="100"/>
          <a:sy n="85" d="100"/>
        </p:scale>
        <p:origin x="1648" y="176"/>
      </p:cViewPr>
      <p:guideLst>
        <p:guide orient="horz" pos="2205"/>
        <p:guide orient="horz" pos="2876"/>
        <p:guide orient="horz" pos="1298"/>
        <p:guide pos="3871"/>
        <p:guide pos="1234"/>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58" d="100"/>
          <a:sy n="58" d="100"/>
        </p:scale>
        <p:origin x="-2790" y="-78"/>
      </p:cViewPr>
      <p:guideLst>
        <p:guide orient="horz" pos="2160"/>
        <p:guide pos="2880"/>
        <p:guide orient="horz" pos="2924"/>
        <p:guide pos="22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37840" cy="464820"/>
          </a:xfrm>
          <a:prstGeom prst="rect">
            <a:avLst/>
          </a:prstGeom>
          <a:noFill/>
          <a:ln w="9525">
            <a:noFill/>
            <a:miter lim="800000"/>
          </a:ln>
          <a:effectLst/>
        </p:spPr>
        <p:txBody>
          <a:bodyPr vert="horz" wrap="square" lIns="93177" tIns="46589" rIns="93177" bIns="46589" numCol="1" anchor="t" anchorCtr="0" compatLnSpc="1"/>
          <a:lstStyle>
            <a:lvl1pPr>
              <a:defRPr sz="1200" smtClean="0">
                <a:latin typeface="Calibri" panose="020F0502020204030204" pitchFamily="34" charset="0"/>
              </a:defRPr>
            </a:lvl1pPr>
          </a:lstStyle>
          <a:p>
            <a:pPr>
              <a:defRPr/>
            </a:pPr>
            <a:endParaRPr lang="zh-CN" altLang="en-US"/>
          </a:p>
        </p:txBody>
      </p:sp>
      <p:sp>
        <p:nvSpPr>
          <p:cNvPr id="33795" name="Rectangle 3"/>
          <p:cNvSpPr>
            <a:spLocks noGrp="1" noChangeArrowheads="1"/>
          </p:cNvSpPr>
          <p:nvPr>
            <p:ph type="dt" sz="quarter" idx="1"/>
          </p:nvPr>
        </p:nvSpPr>
        <p:spPr bwMode="auto">
          <a:xfrm>
            <a:off x="3971344" y="0"/>
            <a:ext cx="3037840" cy="464820"/>
          </a:xfrm>
          <a:prstGeom prst="rect">
            <a:avLst/>
          </a:prstGeom>
          <a:noFill/>
          <a:ln w="9525">
            <a:noFill/>
            <a:miter lim="800000"/>
          </a:ln>
          <a:effectLst/>
        </p:spPr>
        <p:txBody>
          <a:bodyPr vert="horz" wrap="square" lIns="93177" tIns="46589" rIns="93177" bIns="46589" numCol="1" anchor="t" anchorCtr="0" compatLnSpc="1"/>
          <a:lstStyle>
            <a:lvl1pPr algn="r">
              <a:defRPr sz="1200" smtClean="0">
                <a:latin typeface="Calibri" panose="020F0502020204030204" pitchFamily="34" charset="0"/>
              </a:defRPr>
            </a:lvl1pPr>
          </a:lstStyle>
          <a:p>
            <a:pPr>
              <a:defRPr/>
            </a:pPr>
            <a:fld id="{3915CCEA-4D12-4250-ABBC-1F15DE901CBC}" type="datetimeFigureOut">
              <a:rPr lang="zh-CN" altLang="en-US"/>
              <a:t>2025/9/26</a:t>
            </a:fld>
            <a:endParaRPr lang="en-US" altLang="zh-CN"/>
          </a:p>
        </p:txBody>
      </p:sp>
      <p:sp>
        <p:nvSpPr>
          <p:cNvPr id="33796" name="Rectangle 4"/>
          <p:cNvSpPr>
            <a:spLocks noGrp="1" noChangeArrowheads="1"/>
          </p:cNvSpPr>
          <p:nvPr>
            <p:ph type="ftr" sz="quarter" idx="2"/>
          </p:nvPr>
        </p:nvSpPr>
        <p:spPr bwMode="auto">
          <a:xfrm>
            <a:off x="0" y="8829429"/>
            <a:ext cx="3037840" cy="464820"/>
          </a:xfrm>
          <a:prstGeom prst="rect">
            <a:avLst/>
          </a:prstGeom>
          <a:noFill/>
          <a:ln w="9525">
            <a:noFill/>
            <a:miter lim="800000"/>
          </a:ln>
          <a:effectLst/>
        </p:spPr>
        <p:txBody>
          <a:bodyPr vert="horz" wrap="square" lIns="93177" tIns="46589" rIns="93177" bIns="46589" numCol="1" anchor="b" anchorCtr="0" compatLnSpc="1"/>
          <a:lstStyle>
            <a:lvl1pPr>
              <a:defRPr sz="1200" smtClean="0">
                <a:latin typeface="Calibri" panose="020F0502020204030204" pitchFamily="34" charset="0"/>
              </a:defRPr>
            </a:lvl1pPr>
          </a:lstStyle>
          <a:p>
            <a:pPr>
              <a:defRPr/>
            </a:pPr>
            <a:endParaRPr lang="en-US" altLang="zh-CN"/>
          </a:p>
        </p:txBody>
      </p:sp>
      <p:sp>
        <p:nvSpPr>
          <p:cNvPr id="33797" name="Rectangle 5"/>
          <p:cNvSpPr>
            <a:spLocks noGrp="1" noChangeArrowheads="1"/>
          </p:cNvSpPr>
          <p:nvPr>
            <p:ph type="sldNum" sz="quarter" idx="3"/>
          </p:nvPr>
        </p:nvSpPr>
        <p:spPr bwMode="auto">
          <a:xfrm>
            <a:off x="3971344" y="8829429"/>
            <a:ext cx="3037840" cy="464820"/>
          </a:xfrm>
          <a:prstGeom prst="rect">
            <a:avLst/>
          </a:prstGeom>
          <a:noFill/>
          <a:ln w="9525">
            <a:noFill/>
            <a:miter lim="800000"/>
          </a:ln>
          <a:effectLst/>
        </p:spPr>
        <p:txBody>
          <a:bodyPr vert="horz" wrap="square" lIns="93177" tIns="46589" rIns="93177" bIns="46589" numCol="1" anchor="b" anchorCtr="0" compatLnSpc="1"/>
          <a:lstStyle>
            <a:lvl1pPr algn="r">
              <a:defRPr sz="1200" smtClean="0">
                <a:latin typeface="Calibri" panose="020F0502020204030204" pitchFamily="34" charset="0"/>
              </a:defRPr>
            </a:lvl1pPr>
          </a:lstStyle>
          <a:p>
            <a:pPr>
              <a:defRPr/>
            </a:pPr>
            <a:fld id="{C6A76C4A-4CA1-4C6A-946C-E26A5534DC95}" type="slidenum">
              <a:rPr lang="zh-CN" altLang="en-US"/>
              <a:t>‹#›</a:t>
            </a:fld>
            <a:endParaRPr lang="en-US" altLang="zh-CN"/>
          </a:p>
        </p:txBody>
      </p:sp>
    </p:spTree>
    <p:extLst>
      <p:ext uri="{BB962C8B-B14F-4D97-AF65-F5344CB8AC3E}">
        <p14:creationId xmlns:p14="http://schemas.microsoft.com/office/powerpoint/2010/main" val="151847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037840" cy="466972"/>
          </a:xfrm>
          <a:prstGeom prst="rect">
            <a:avLst/>
          </a:prstGeom>
        </p:spPr>
        <p:txBody>
          <a:bodyPr vert="horz" lIns="93177" tIns="46589" rIns="93177" bIns="46589"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971344" y="1"/>
            <a:ext cx="3037840" cy="466972"/>
          </a:xfrm>
          <a:prstGeom prst="rect">
            <a:avLst/>
          </a:prstGeom>
        </p:spPr>
        <p:txBody>
          <a:bodyPr vert="horz" lIns="93177" tIns="46589" rIns="93177" bIns="46589" rtlCol="0"/>
          <a:lstStyle>
            <a:lvl1pPr algn="r" fontAlgn="auto">
              <a:spcBef>
                <a:spcPts val="0"/>
              </a:spcBef>
              <a:spcAft>
                <a:spcPts val="0"/>
              </a:spcAft>
              <a:defRPr sz="1200">
                <a:latin typeface="+mn-lt"/>
                <a:ea typeface="+mn-ea"/>
              </a:defRPr>
            </a:lvl1pPr>
          </a:lstStyle>
          <a:p>
            <a:pPr>
              <a:defRPr/>
            </a:pPr>
            <a:fld id="{8FAF2163-2CD8-43A9-AAB8-953EE3B200FA}" type="datetimeFigureOut">
              <a:rPr lang="zh-CN" altLang="en-US"/>
              <a:t>2025/9/26</a:t>
            </a:fld>
            <a:endParaRPr lang="zh-CN" altLang="en-US"/>
          </a:p>
        </p:txBody>
      </p:sp>
      <p:sp>
        <p:nvSpPr>
          <p:cNvPr id="4" name="幻灯片图像占位符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zh-CN" altLang="en-US" noProof="0"/>
          </a:p>
        </p:txBody>
      </p:sp>
      <p:sp>
        <p:nvSpPr>
          <p:cNvPr id="5" name="备注占位符 4"/>
          <p:cNvSpPr>
            <a:spLocks noGrp="1"/>
          </p:cNvSpPr>
          <p:nvPr>
            <p:ph type="body" sz="quarter" idx="3"/>
          </p:nvPr>
        </p:nvSpPr>
        <p:spPr>
          <a:xfrm>
            <a:off x="701040" y="4473894"/>
            <a:ext cx="5608320" cy="3660456"/>
          </a:xfrm>
          <a:prstGeom prst="rect">
            <a:avLst/>
          </a:prstGeom>
        </p:spPr>
        <p:txBody>
          <a:bodyPr vert="horz" lIns="93177" tIns="46589" rIns="93177" bIns="46589"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829429"/>
            <a:ext cx="3037840" cy="466971"/>
          </a:xfrm>
          <a:prstGeom prst="rect">
            <a:avLst/>
          </a:prstGeom>
        </p:spPr>
        <p:txBody>
          <a:bodyPr vert="horz" lIns="93177" tIns="46589" rIns="93177" bIns="46589"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971344" y="8829429"/>
            <a:ext cx="3037840" cy="466971"/>
          </a:xfrm>
          <a:prstGeom prst="rect">
            <a:avLst/>
          </a:prstGeom>
        </p:spPr>
        <p:txBody>
          <a:bodyPr vert="horz" lIns="93177" tIns="46589" rIns="93177" bIns="46589" rtlCol="0" anchor="b"/>
          <a:lstStyle>
            <a:lvl1pPr algn="r" fontAlgn="auto">
              <a:spcBef>
                <a:spcPts val="0"/>
              </a:spcBef>
              <a:spcAft>
                <a:spcPts val="0"/>
              </a:spcAft>
              <a:defRPr sz="1200">
                <a:latin typeface="+mn-lt"/>
                <a:ea typeface="+mn-ea"/>
              </a:defRPr>
            </a:lvl1pPr>
          </a:lstStyle>
          <a:p>
            <a:pPr>
              <a:defRPr/>
            </a:pPr>
            <a:fld id="{1798234E-E7EE-4FBE-B288-F5A88D0BAADF}" type="slidenum">
              <a:rPr lang="zh-CN" altLang="en-US"/>
              <a:t>‹#›</a:t>
            </a:fld>
            <a:endParaRPr lang="zh-CN" altLang="en-US"/>
          </a:p>
        </p:txBody>
      </p:sp>
    </p:spTree>
    <p:extLst>
      <p:ext uri="{BB962C8B-B14F-4D97-AF65-F5344CB8AC3E}">
        <p14:creationId xmlns:p14="http://schemas.microsoft.com/office/powerpoint/2010/main" val="1216417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1798234E-E7EE-4FBE-B288-F5A88D0BAADF}" type="slidenum">
              <a:rPr lang="zh-CN" altLang="en-US" smtClean="0"/>
              <a:t>1</a:t>
            </a:fld>
            <a:endParaRPr lang="zh-CN" altLang="en-US"/>
          </a:p>
        </p:txBody>
      </p:sp>
    </p:spTree>
    <p:extLst>
      <p:ext uri="{BB962C8B-B14F-4D97-AF65-F5344CB8AC3E}">
        <p14:creationId xmlns:p14="http://schemas.microsoft.com/office/powerpoint/2010/main" val="57187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1798234E-E7EE-4FBE-B288-F5A88D0BAADF}" type="slidenum">
              <a:rPr lang="zh-CN" altLang="en-US" smtClean="0"/>
              <a:t>2</a:t>
            </a:fld>
            <a:endParaRPr lang="zh-CN" altLang="en-US"/>
          </a:p>
        </p:txBody>
      </p:sp>
    </p:spTree>
    <p:extLst>
      <p:ext uri="{BB962C8B-B14F-4D97-AF65-F5344CB8AC3E}">
        <p14:creationId xmlns:p14="http://schemas.microsoft.com/office/powerpoint/2010/main" val="282597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1798234E-E7EE-4FBE-B288-F5A88D0BAADF}" type="slidenum">
              <a:rPr lang="zh-CN" altLang="en-US" smtClean="0"/>
              <a:t>3</a:t>
            </a:fld>
            <a:endParaRPr lang="zh-CN" altLang="en-US"/>
          </a:p>
        </p:txBody>
      </p:sp>
    </p:spTree>
    <p:extLst>
      <p:ext uri="{BB962C8B-B14F-4D97-AF65-F5344CB8AC3E}">
        <p14:creationId xmlns:p14="http://schemas.microsoft.com/office/powerpoint/2010/main" val="950300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1798234E-E7EE-4FBE-B288-F5A88D0BAADF}" type="slidenum">
              <a:rPr lang="zh-CN" altLang="en-US" smtClean="0"/>
              <a:t>4</a:t>
            </a:fld>
            <a:endParaRPr lang="zh-CN" altLang="en-US"/>
          </a:p>
        </p:txBody>
      </p:sp>
    </p:spTree>
    <p:extLst>
      <p:ext uri="{BB962C8B-B14F-4D97-AF65-F5344CB8AC3E}">
        <p14:creationId xmlns:p14="http://schemas.microsoft.com/office/powerpoint/2010/main" val="1038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1798234E-E7EE-4FBE-B288-F5A88D0BAADF}" type="slidenum">
              <a:rPr lang="zh-CN" altLang="en-US" smtClean="0"/>
              <a:t>5</a:t>
            </a:fld>
            <a:endParaRPr lang="zh-CN" altLang="en-US"/>
          </a:p>
        </p:txBody>
      </p:sp>
    </p:spTree>
    <p:extLst>
      <p:ext uri="{BB962C8B-B14F-4D97-AF65-F5344CB8AC3E}">
        <p14:creationId xmlns:p14="http://schemas.microsoft.com/office/powerpoint/2010/main" val="130915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1798234E-E7EE-4FBE-B288-F5A88D0BAADF}" type="slidenum">
              <a:rPr lang="zh-CN" altLang="en-US" smtClean="0"/>
              <a:t>6</a:t>
            </a:fld>
            <a:endParaRPr lang="zh-CN" altLang="en-US"/>
          </a:p>
        </p:txBody>
      </p:sp>
    </p:spTree>
    <p:extLst>
      <p:ext uri="{BB962C8B-B14F-4D97-AF65-F5344CB8AC3E}">
        <p14:creationId xmlns:p14="http://schemas.microsoft.com/office/powerpoint/2010/main" val="78412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1798234E-E7EE-4FBE-B288-F5A88D0BAADF}" type="slidenum">
              <a:rPr lang="zh-CN" altLang="en-US" smtClean="0"/>
              <a:t>7</a:t>
            </a:fld>
            <a:endParaRPr lang="zh-CN" altLang="en-US"/>
          </a:p>
        </p:txBody>
      </p:sp>
    </p:spTree>
    <p:extLst>
      <p:ext uri="{BB962C8B-B14F-4D97-AF65-F5344CB8AC3E}">
        <p14:creationId xmlns:p14="http://schemas.microsoft.com/office/powerpoint/2010/main" val="3311328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1798234E-E7EE-4FBE-B288-F5A88D0BAADF}" type="slidenum">
              <a:rPr lang="zh-CN" altLang="en-US" smtClean="0"/>
              <a:t>8</a:t>
            </a:fld>
            <a:endParaRPr lang="zh-CN" altLang="en-US"/>
          </a:p>
        </p:txBody>
      </p:sp>
    </p:spTree>
    <p:extLst>
      <p:ext uri="{BB962C8B-B14F-4D97-AF65-F5344CB8AC3E}">
        <p14:creationId xmlns:p14="http://schemas.microsoft.com/office/powerpoint/2010/main" val="1104448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gi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4" name="图片 3" descr="logo.jpg"/>
          <p:cNvPicPr>
            <a:picLocks noChangeAspect="1"/>
          </p:cNvPicPr>
          <p:nvPr userDrawn="1"/>
        </p:nvPicPr>
        <p:blipFill>
          <a:blip r:embed="rId2" cstate="print"/>
          <a:stretch>
            <a:fillRect/>
          </a:stretch>
        </p:blipFill>
        <p:spPr>
          <a:xfrm>
            <a:off x="10165479" y="6370882"/>
            <a:ext cx="1968290" cy="366871"/>
          </a:xfrm>
          <a:prstGeom prst="rect">
            <a:avLst/>
          </a:prstGeom>
        </p:spPr>
      </p:pic>
      <p:grpSp>
        <p:nvGrpSpPr>
          <p:cNvPr id="15" name="组合 14"/>
          <p:cNvGrpSpPr/>
          <p:nvPr userDrawn="1"/>
        </p:nvGrpSpPr>
        <p:grpSpPr>
          <a:xfrm>
            <a:off x="-1" y="6817500"/>
            <a:ext cx="12204000" cy="40500"/>
            <a:chOff x="-1" y="6019811"/>
            <a:chExt cx="9144000" cy="40500"/>
          </a:xfrm>
        </p:grpSpPr>
        <p:sp>
          <p:nvSpPr>
            <p:cNvPr id="11" name="矩形 7"/>
            <p:cNvSpPr>
              <a:spLocks noChangeArrowheads="1"/>
            </p:cNvSpPr>
            <p:nvPr userDrawn="1"/>
          </p:nvSpPr>
          <p:spPr bwMode="auto">
            <a:xfrm>
              <a:off x="3973509" y="6019811"/>
              <a:ext cx="3238531" cy="40500"/>
            </a:xfrm>
            <a:prstGeom prst="rect">
              <a:avLst/>
            </a:prstGeom>
            <a:solidFill>
              <a:srgbClr val="317FB7"/>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8"/>
            <p:cNvSpPr>
              <a:spLocks noChangeArrowheads="1"/>
            </p:cNvSpPr>
            <p:nvPr userDrawn="1"/>
          </p:nvSpPr>
          <p:spPr bwMode="auto">
            <a:xfrm flipH="1">
              <a:off x="-1" y="6019811"/>
              <a:ext cx="2571763" cy="40500"/>
            </a:xfrm>
            <a:prstGeom prst="rect">
              <a:avLst/>
            </a:prstGeom>
            <a:solidFill>
              <a:srgbClr val="92D050"/>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12"/>
            <p:cNvSpPr>
              <a:spLocks noChangeArrowheads="1"/>
            </p:cNvSpPr>
            <p:nvPr userDrawn="1"/>
          </p:nvSpPr>
          <p:spPr bwMode="auto">
            <a:xfrm flipH="1">
              <a:off x="2571736" y="6019811"/>
              <a:ext cx="1404964" cy="40500"/>
            </a:xfrm>
            <a:prstGeom prst="rect">
              <a:avLst/>
            </a:prstGeom>
            <a:solidFill>
              <a:srgbClr val="F49022"/>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2"/>
            <p:cNvSpPr>
              <a:spLocks noChangeArrowheads="1"/>
            </p:cNvSpPr>
            <p:nvPr userDrawn="1"/>
          </p:nvSpPr>
          <p:spPr bwMode="auto">
            <a:xfrm flipH="1">
              <a:off x="7215205" y="6019811"/>
              <a:ext cx="1928794" cy="40500"/>
            </a:xfrm>
            <a:prstGeom prst="rect">
              <a:avLst/>
            </a:prstGeom>
            <a:solidFill>
              <a:srgbClr val="EE3636"/>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pic>
        <p:nvPicPr>
          <p:cNvPr id="16" name="图片 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 y="0"/>
            <a:ext cx="1886757" cy="55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https://gimg2.baidu.com/image_search/src=http%3A%2F%2Fscibit.com%2Fwp-content%2Fuploads%2Fsites%2F29%2F2016%2F12%2Fmysql.jpg&amp;refer=http%3A%2F%2Fscibit.com&amp;app=2002&amp;size=f9999,10000&amp;q=a80&amp;n=0&amp;g=0n&amp;fmt=jpeg?sec=1617097019&amp;t=50d79522f2407f4e27c19386f4a6644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5575" y="-136525"/>
            <a:ext cx="381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715" y="6316356"/>
            <a:ext cx="641405" cy="50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grpSp>
        <p:nvGrpSpPr>
          <p:cNvPr id="10" name="组合 14"/>
          <p:cNvGrpSpPr/>
          <p:nvPr userDrawn="1"/>
        </p:nvGrpSpPr>
        <p:grpSpPr>
          <a:xfrm>
            <a:off x="-1" y="6817500"/>
            <a:ext cx="12204000" cy="40500"/>
            <a:chOff x="-1" y="6019811"/>
            <a:chExt cx="9144000" cy="40500"/>
          </a:xfrm>
        </p:grpSpPr>
        <p:sp>
          <p:nvSpPr>
            <p:cNvPr id="11" name="矩形 7"/>
            <p:cNvSpPr>
              <a:spLocks noChangeArrowheads="1"/>
            </p:cNvSpPr>
            <p:nvPr userDrawn="1"/>
          </p:nvSpPr>
          <p:spPr bwMode="auto">
            <a:xfrm>
              <a:off x="3973509" y="6019811"/>
              <a:ext cx="3238531" cy="40500"/>
            </a:xfrm>
            <a:prstGeom prst="rect">
              <a:avLst/>
            </a:prstGeom>
            <a:solidFill>
              <a:srgbClr val="317FB7"/>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8"/>
            <p:cNvSpPr>
              <a:spLocks noChangeArrowheads="1"/>
            </p:cNvSpPr>
            <p:nvPr userDrawn="1"/>
          </p:nvSpPr>
          <p:spPr bwMode="auto">
            <a:xfrm flipH="1">
              <a:off x="-1" y="6019811"/>
              <a:ext cx="2571763" cy="40500"/>
            </a:xfrm>
            <a:prstGeom prst="rect">
              <a:avLst/>
            </a:prstGeom>
            <a:solidFill>
              <a:srgbClr val="92D050"/>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12"/>
            <p:cNvSpPr>
              <a:spLocks noChangeArrowheads="1"/>
            </p:cNvSpPr>
            <p:nvPr userDrawn="1"/>
          </p:nvSpPr>
          <p:spPr bwMode="auto">
            <a:xfrm flipH="1">
              <a:off x="2571736" y="6019811"/>
              <a:ext cx="1404964" cy="40500"/>
            </a:xfrm>
            <a:prstGeom prst="rect">
              <a:avLst/>
            </a:prstGeom>
            <a:solidFill>
              <a:srgbClr val="F49022"/>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2"/>
            <p:cNvSpPr>
              <a:spLocks noChangeArrowheads="1"/>
            </p:cNvSpPr>
            <p:nvPr userDrawn="1"/>
          </p:nvSpPr>
          <p:spPr bwMode="auto">
            <a:xfrm flipH="1">
              <a:off x="7215205" y="6019811"/>
              <a:ext cx="1928794" cy="40500"/>
            </a:xfrm>
            <a:prstGeom prst="rect">
              <a:avLst/>
            </a:prstGeom>
            <a:solidFill>
              <a:srgbClr val="EE3636"/>
            </a:solidFill>
            <a:ln w="25400">
              <a:no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pic>
        <p:nvPicPr>
          <p:cNvPr id="16" name="图片 15" descr="logo.jpg"/>
          <p:cNvPicPr>
            <a:picLocks noChangeAspect="1"/>
          </p:cNvPicPr>
          <p:nvPr userDrawn="1"/>
        </p:nvPicPr>
        <p:blipFill>
          <a:blip r:embed="rId2" cstate="print"/>
          <a:stretch>
            <a:fillRect/>
          </a:stretch>
        </p:blipFill>
        <p:spPr>
          <a:xfrm>
            <a:off x="10146161" y="6470879"/>
            <a:ext cx="1968290" cy="366871"/>
          </a:xfrm>
          <a:prstGeom prst="rect">
            <a:avLst/>
          </a:prstGeom>
        </p:spPr>
      </p:pic>
      <p:pic>
        <p:nvPicPr>
          <p:cNvPr id="9" name="图片 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 y="0"/>
            <a:ext cx="1886757" cy="55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15" y="6319178"/>
            <a:ext cx="641405" cy="50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descr="logo.jpg"/>
          <p:cNvPicPr>
            <a:picLocks noChangeAspect="1"/>
          </p:cNvPicPr>
          <p:nvPr userDrawn="1"/>
        </p:nvPicPr>
        <p:blipFill>
          <a:blip r:embed="rId2" cstate="print"/>
          <a:stretch>
            <a:fillRect/>
          </a:stretch>
        </p:blipFill>
        <p:spPr>
          <a:xfrm>
            <a:off x="10217716" y="6491129"/>
            <a:ext cx="1968290" cy="366871"/>
          </a:xfrm>
          <a:prstGeom prst="rect">
            <a:avLst/>
          </a:prstGeom>
        </p:spPr>
      </p:pic>
      <p:pic>
        <p:nvPicPr>
          <p:cNvPr id="4" name="Picture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715" y="6348551"/>
            <a:ext cx="641405" cy="50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TR">
    <p:bg>
      <p:bgPr>
        <a:solidFill>
          <a:schemeClr val="bg1">
            <a:lumMod val="95000"/>
          </a:schemeClr>
        </a:solidFill>
        <a:effectLst/>
      </p:bgPr>
    </p:bg>
    <p:spTree>
      <p:nvGrpSpPr>
        <p:cNvPr id="1" name=""/>
        <p:cNvGrpSpPr/>
        <p:nvPr/>
      </p:nvGrpSpPr>
      <p:grpSpPr>
        <a:xfrm>
          <a:off x="0" y="0"/>
          <a:ext cx="0" cy="0"/>
          <a:chOff x="0" y="0"/>
          <a:chExt cx="0" cy="0"/>
        </a:xfrm>
      </p:grpSpPr>
      <p:sp>
        <p:nvSpPr>
          <p:cNvPr id="11" name="矩形 7"/>
          <p:cNvSpPr>
            <a:spLocks noChangeArrowheads="1"/>
          </p:cNvSpPr>
          <p:nvPr userDrawn="1"/>
        </p:nvSpPr>
        <p:spPr bwMode="auto">
          <a:xfrm>
            <a:off x="5298013" y="6807215"/>
            <a:ext cx="4318041" cy="54000"/>
          </a:xfrm>
          <a:prstGeom prst="rect">
            <a:avLst/>
          </a:prstGeom>
          <a:solidFill>
            <a:srgbClr val="317FB7"/>
          </a:solidFill>
          <a:ln w="25400">
            <a:noFill/>
            <a:bevel/>
          </a:ln>
        </p:spPr>
        <p:txBody>
          <a:bodyPr lIns="121917" tIns="60958" rIns="121917" bIns="60958"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8"/>
          <p:cNvSpPr>
            <a:spLocks noChangeArrowheads="1"/>
          </p:cNvSpPr>
          <p:nvPr userDrawn="1"/>
        </p:nvSpPr>
        <p:spPr bwMode="auto">
          <a:xfrm flipH="1">
            <a:off x="-1" y="6807215"/>
            <a:ext cx="3429017" cy="54000"/>
          </a:xfrm>
          <a:prstGeom prst="rect">
            <a:avLst/>
          </a:prstGeom>
          <a:solidFill>
            <a:srgbClr val="92D050"/>
          </a:solidFill>
          <a:ln w="25400">
            <a:noFill/>
            <a:bevel/>
          </a:ln>
        </p:spPr>
        <p:txBody>
          <a:bodyPr lIns="121917" tIns="60958" rIns="121917" bIns="60958"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 name="矩形 12"/>
          <p:cNvSpPr>
            <a:spLocks noChangeArrowheads="1"/>
          </p:cNvSpPr>
          <p:nvPr userDrawn="1"/>
        </p:nvSpPr>
        <p:spPr bwMode="auto">
          <a:xfrm flipH="1">
            <a:off x="3428982" y="6807215"/>
            <a:ext cx="1873285" cy="54000"/>
          </a:xfrm>
          <a:prstGeom prst="rect">
            <a:avLst/>
          </a:prstGeom>
          <a:solidFill>
            <a:srgbClr val="F49022"/>
          </a:solidFill>
          <a:ln w="25400">
            <a:noFill/>
            <a:bevel/>
          </a:ln>
        </p:spPr>
        <p:txBody>
          <a:bodyPr lIns="121917" tIns="60958" rIns="121917" bIns="60958"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2"/>
          <p:cNvSpPr>
            <a:spLocks noChangeArrowheads="1"/>
          </p:cNvSpPr>
          <p:nvPr userDrawn="1"/>
        </p:nvSpPr>
        <p:spPr bwMode="auto">
          <a:xfrm flipH="1">
            <a:off x="9620274" y="6807215"/>
            <a:ext cx="2571725" cy="54000"/>
          </a:xfrm>
          <a:prstGeom prst="rect">
            <a:avLst/>
          </a:prstGeom>
          <a:solidFill>
            <a:srgbClr val="EE3636"/>
          </a:solidFill>
          <a:ln w="25400">
            <a:noFill/>
            <a:bevel/>
          </a:ln>
        </p:spPr>
        <p:txBody>
          <a:bodyPr lIns="121917" tIns="60958" rIns="121917" bIns="60958"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8" name="图片 7" descr="logo.jpg"/>
          <p:cNvPicPr>
            <a:picLocks noChangeAspect="1"/>
          </p:cNvPicPr>
          <p:nvPr userDrawn="1"/>
        </p:nvPicPr>
        <p:blipFill>
          <a:blip r:embed="rId2" cstate="print"/>
          <a:stretch>
            <a:fillRect/>
          </a:stretch>
        </p:blipFill>
        <p:spPr>
          <a:xfrm>
            <a:off x="10223709" y="6440344"/>
            <a:ext cx="1968290" cy="366871"/>
          </a:xfrm>
          <a:prstGeom prst="rect">
            <a:avLst/>
          </a:prstGeom>
        </p:spPr>
      </p:pic>
      <p:pic>
        <p:nvPicPr>
          <p:cNvPr id="9" name="Picture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715" y="6297039"/>
            <a:ext cx="641405" cy="50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大纲">
    <p:spTree>
      <p:nvGrpSpPr>
        <p:cNvPr id="1" name=""/>
        <p:cNvGrpSpPr/>
        <p:nvPr/>
      </p:nvGrpSpPr>
      <p:grpSpPr>
        <a:xfrm>
          <a:off x="0" y="0"/>
          <a:ext cx="0" cy="0"/>
          <a:chOff x="0" y="0"/>
          <a:chExt cx="0" cy="0"/>
        </a:xfrm>
      </p:grpSpPr>
      <p:pic>
        <p:nvPicPr>
          <p:cNvPr id="9" name="图片 8" descr="logo.jpg"/>
          <p:cNvPicPr>
            <a:picLocks noChangeAspect="1"/>
          </p:cNvPicPr>
          <p:nvPr userDrawn="1"/>
        </p:nvPicPr>
        <p:blipFill>
          <a:blip r:embed="rId2" cstate="print"/>
          <a:stretch>
            <a:fillRect/>
          </a:stretch>
        </p:blipFill>
        <p:spPr>
          <a:xfrm>
            <a:off x="10223710" y="6491129"/>
            <a:ext cx="1968290" cy="366871"/>
          </a:xfrm>
          <a:prstGeom prst="rect">
            <a:avLst/>
          </a:prstGeom>
        </p:spPr>
      </p:pic>
      <p:pic>
        <p:nvPicPr>
          <p:cNvPr id="4" name="图片 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 y="0"/>
            <a:ext cx="1886757" cy="55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360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627143" y="1"/>
            <a:ext cx="564856" cy="62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descr="logo.jpg"/>
          <p:cNvPicPr>
            <a:picLocks noChangeAspect="1"/>
          </p:cNvPicPr>
          <p:nvPr userDrawn="1"/>
        </p:nvPicPr>
        <p:blipFill>
          <a:blip r:embed="rId8" cstate="print"/>
          <a:stretch>
            <a:fillRect/>
          </a:stretch>
        </p:blipFill>
        <p:spPr>
          <a:xfrm>
            <a:off x="10223709" y="6491129"/>
            <a:ext cx="1968290" cy="366871"/>
          </a:xfrm>
          <a:prstGeom prst="rect">
            <a:avLst/>
          </a:prstGeom>
        </p:spPr>
      </p:pic>
      <p:pic>
        <p:nvPicPr>
          <p:cNvPr id="4" name="Picture 5"/>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8715" y="6348551"/>
            <a:ext cx="641405" cy="50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2.wav"/><Relationship Id="rId2" Type="http://schemas.microsoft.com/office/2007/relationships/media" Target="../media/media2.wav"/><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5.wav"/><Relationship Id="rId2" Type="http://schemas.microsoft.com/office/2007/relationships/media" Target="../media/media5.wav"/><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media6.wav"/><Relationship Id="rId2" Type="http://schemas.microsoft.com/office/2007/relationships/media" Target="../media/media6.wav"/><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448763" y="15"/>
            <a:ext cx="2726267" cy="1200329"/>
          </a:xfrm>
          <a:prstGeom prst="rect">
            <a:avLst/>
          </a:prstGeom>
          <a:solidFill>
            <a:schemeClr val="bg1"/>
          </a:solidFill>
        </p:spPr>
        <p:txBody>
          <a:bodyPr wrap="square" rtlCol="0">
            <a:spAutoFit/>
          </a:bodyPr>
          <a:lstStyle/>
          <a:p>
            <a:endParaRPr lang="en-US" altLang="zh-CN" dirty="0"/>
          </a:p>
          <a:p>
            <a:endParaRPr lang="en-US" altLang="zh-CN" dirty="0"/>
          </a:p>
          <a:p>
            <a:r>
              <a:rPr lang="en-US" altLang="zh-CN" dirty="0"/>
              <a:t>                                                    </a:t>
            </a:r>
          </a:p>
          <a:p>
            <a:endParaRPr lang="zh-CN" altLang="en-US" dirty="0"/>
          </a:p>
        </p:txBody>
      </p:sp>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833" y="15"/>
            <a:ext cx="5515227" cy="4818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2444074" y="620454"/>
            <a:ext cx="812800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pPr>
            <a:r>
              <a:rPr lang="zh-CN" altLang="en-US" sz="4000" b="1" dirty="0">
                <a:solidFill>
                  <a:srgbClr val="003300"/>
                </a:solidFill>
              </a:rPr>
              <a:t>第八章    数据库设计</a:t>
            </a:r>
            <a:endParaRPr lang="en-US" altLang="zh-CN" sz="4000" b="1" dirty="0">
              <a:solidFill>
                <a:srgbClr val="003300"/>
              </a:solidFill>
            </a:endParaRPr>
          </a:p>
          <a:p>
            <a:pPr eaLnBrk="1" hangingPunct="1">
              <a:spcBef>
                <a:spcPct val="50000"/>
              </a:spcBef>
            </a:pPr>
            <a:r>
              <a:rPr lang="en-US" altLang="zh-CN" sz="3200" b="1" dirty="0"/>
              <a:t>	8.1 </a:t>
            </a:r>
            <a:r>
              <a:rPr lang="zh-CN" altLang="en-US" sz="3200" b="1" dirty="0"/>
              <a:t>数据库设计概述</a:t>
            </a:r>
            <a:endParaRPr lang="en-US" altLang="zh-CN" sz="3200" b="1" dirty="0"/>
          </a:p>
          <a:p>
            <a:pPr eaLnBrk="1" hangingPunct="1">
              <a:spcBef>
                <a:spcPct val="50000"/>
              </a:spcBef>
            </a:pPr>
            <a:r>
              <a:rPr lang="en-US" altLang="zh-CN" sz="3200" b="1" dirty="0"/>
              <a:t>	8.2 </a:t>
            </a:r>
            <a:r>
              <a:rPr lang="zh-CN" altLang="en-US" sz="3200" b="1" dirty="0"/>
              <a:t>需求分析</a:t>
            </a:r>
            <a:endParaRPr lang="en-US" altLang="zh-CN" sz="3200" b="1" dirty="0"/>
          </a:p>
          <a:p>
            <a:pPr eaLnBrk="1" hangingPunct="1">
              <a:spcBef>
                <a:spcPct val="50000"/>
              </a:spcBef>
            </a:pPr>
            <a:r>
              <a:rPr lang="en-US" altLang="zh-CN" sz="3200" b="1" dirty="0"/>
              <a:t>	8.3 </a:t>
            </a:r>
            <a:r>
              <a:rPr lang="zh-CN" altLang="en-US" sz="3200" b="1" dirty="0"/>
              <a:t>概念设计</a:t>
            </a:r>
            <a:endParaRPr lang="en-US" altLang="zh-CN" sz="3200" b="1" dirty="0"/>
          </a:p>
          <a:p>
            <a:pPr eaLnBrk="1" hangingPunct="1">
              <a:spcBef>
                <a:spcPct val="50000"/>
              </a:spcBef>
            </a:pPr>
            <a:r>
              <a:rPr lang="en-US" altLang="zh-CN" sz="3200" b="1" dirty="0"/>
              <a:t>        8.4 </a:t>
            </a:r>
            <a:r>
              <a:rPr lang="zh-CN" altLang="en-US" sz="3200" b="1" dirty="0"/>
              <a:t>逻辑设计</a:t>
            </a:r>
            <a:endParaRPr lang="en-US" altLang="zh-CN" sz="3200" b="1" dirty="0"/>
          </a:p>
          <a:p>
            <a:pPr eaLnBrk="1" hangingPunct="1">
              <a:spcBef>
                <a:spcPct val="50000"/>
              </a:spcBef>
            </a:pPr>
            <a:r>
              <a:rPr lang="en-US" altLang="zh-CN" sz="3200" b="1" dirty="0"/>
              <a:t>        </a:t>
            </a:r>
            <a:r>
              <a:rPr lang="en-US" altLang="zh-CN" sz="3200" b="1" dirty="0">
                <a:solidFill>
                  <a:srgbClr val="FF0000"/>
                </a:solidFill>
              </a:rPr>
              <a:t>8.5 </a:t>
            </a:r>
            <a:r>
              <a:rPr lang="zh-CN" altLang="en-US" sz="3200" b="1" dirty="0">
                <a:solidFill>
                  <a:srgbClr val="FF0000"/>
                </a:solidFill>
              </a:rPr>
              <a:t>物理设计</a:t>
            </a:r>
            <a:endParaRPr lang="en-US" altLang="zh-CN" sz="3200" b="1" dirty="0">
              <a:solidFill>
                <a:srgbClr val="FF0000"/>
              </a:solidFill>
            </a:endParaRPr>
          </a:p>
          <a:p>
            <a:pPr eaLnBrk="1" hangingPunct="1">
              <a:spcBef>
                <a:spcPct val="50000"/>
              </a:spcBef>
            </a:pPr>
            <a:r>
              <a:rPr lang="en-US" altLang="zh-CN" sz="3200" b="1" dirty="0"/>
              <a:t>        8.6 </a:t>
            </a:r>
            <a:r>
              <a:rPr lang="zh-CN" altLang="en-US" sz="3200" b="1" dirty="0"/>
              <a:t>数据库实施、运行与维护</a:t>
            </a:r>
            <a:endParaRPr lang="en-US" altLang="zh-CN" sz="3200" b="1" dirty="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78349609"/>
      </p:ext>
    </p:extLst>
  </p:cSld>
  <p:clrMapOvr>
    <a:masterClrMapping/>
  </p:clrMapOvr>
  <mc:AlternateContent xmlns:mc="http://schemas.openxmlformats.org/markup-compatibility/2006" xmlns:p14="http://schemas.microsoft.com/office/powerpoint/2010/main">
    <mc:Choice Requires="p14">
      <p:transition spd="slow" p14:dur="2000" advTm="11286"/>
    </mc:Choice>
    <mc:Fallback xmlns="">
      <p:transition spd="slow" advTm="11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
        <p:nvSpPr>
          <p:cNvPr id="4" name="文本框 94"/>
          <p:cNvSpPr txBox="1">
            <a:spLocks noChangeArrowheads="1"/>
          </p:cNvSpPr>
          <p:nvPr/>
        </p:nvSpPr>
        <p:spPr bwMode="auto">
          <a:xfrm>
            <a:off x="245870" y="65515"/>
            <a:ext cx="5053997"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8.5 </a:t>
            </a:r>
            <a:r>
              <a:rPr lang="zh-CN" altLang="en-US" sz="2800" b="1" dirty="0">
                <a:solidFill>
                  <a:schemeClr val="bg1"/>
                </a:solidFill>
                <a:latin typeface="微软雅黑" panose="020B0503020204020204" pitchFamily="34" charset="-122"/>
                <a:ea typeface="微软雅黑" panose="020B0503020204020204" pitchFamily="34" charset="-122"/>
              </a:rPr>
              <a:t>数据库设计的过程</a:t>
            </a:r>
          </a:p>
        </p:txBody>
      </p:sp>
      <p:sp>
        <p:nvSpPr>
          <p:cNvPr id="10" name="文本框 94"/>
          <p:cNvSpPr txBox="1">
            <a:spLocks noChangeArrowheads="1"/>
          </p:cNvSpPr>
          <p:nvPr/>
        </p:nvSpPr>
        <p:spPr bwMode="auto">
          <a:xfrm>
            <a:off x="4737459" y="75566"/>
            <a:ext cx="7908779"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8.2.5 </a:t>
            </a:r>
            <a:r>
              <a:rPr lang="zh-CN" altLang="en-US" sz="2800" b="1" dirty="0">
                <a:solidFill>
                  <a:schemeClr val="bg1"/>
                </a:solidFill>
                <a:latin typeface="微软雅黑" panose="020B0503020204020204" pitchFamily="34" charset="-122"/>
                <a:ea typeface="微软雅黑" panose="020B0503020204020204" pitchFamily="34" charset="-122"/>
              </a:rPr>
              <a:t>物理设计阶段</a:t>
            </a:r>
          </a:p>
        </p:txBody>
      </p:sp>
      <p:cxnSp>
        <p:nvCxnSpPr>
          <p:cNvPr id="11" name="直接连接符 10"/>
          <p:cNvCxnSpPr/>
          <p:nvPr/>
        </p:nvCxnSpPr>
        <p:spPr>
          <a:xfrm rot="5400000">
            <a:off x="4354918" y="362976"/>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649429" y="809048"/>
            <a:ext cx="10912042" cy="23216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Font typeface="Wingdings" panose="05000000000000000000" pitchFamily="2" charset="2"/>
              <a:buChar char="Ø"/>
            </a:pPr>
            <a:r>
              <a:rPr lang="zh-CN" altLang="en-US" b="1" dirty="0">
                <a:solidFill>
                  <a:srgbClr val="FF3300"/>
                </a:solidFill>
              </a:rPr>
              <a:t>什么是数据库的物理设计</a:t>
            </a:r>
            <a:r>
              <a:rPr lang="en-US" altLang="zh-CN" b="1" dirty="0">
                <a:solidFill>
                  <a:srgbClr val="FF3300"/>
                </a:solidFill>
              </a:rPr>
              <a:t>?</a:t>
            </a:r>
          </a:p>
          <a:p>
            <a:pPr lvl="1" eaLnBrk="1" hangingPunct="1">
              <a:lnSpc>
                <a:spcPct val="120000"/>
              </a:lnSpc>
            </a:pPr>
            <a:r>
              <a:rPr lang="zh-CN" altLang="en-US" b="1" dirty="0">
                <a:solidFill>
                  <a:srgbClr val="000066"/>
                </a:solidFill>
              </a:rPr>
              <a:t>数据库在物理设备上的存储结构与存取方法称为数据库的物理结构，它依赖于给定的计算机系统。</a:t>
            </a:r>
          </a:p>
          <a:p>
            <a:pPr lvl="1" eaLnBrk="1" hangingPunct="1">
              <a:lnSpc>
                <a:spcPct val="120000"/>
              </a:lnSpc>
            </a:pPr>
            <a:r>
              <a:rPr lang="zh-CN" altLang="en-US" b="1" dirty="0">
                <a:solidFill>
                  <a:srgbClr val="000066"/>
                </a:solidFill>
              </a:rPr>
              <a:t>为一个给定的逻辑数据模型选取一个最适合应用要求的物理结构的过程，就是数据库的物理设计。</a:t>
            </a:r>
          </a:p>
        </p:txBody>
      </p:sp>
      <p:sp>
        <p:nvSpPr>
          <p:cNvPr id="7" name="Rectangle 4"/>
          <p:cNvSpPr>
            <a:spLocks noChangeArrowheads="1"/>
          </p:cNvSpPr>
          <p:nvPr/>
        </p:nvSpPr>
        <p:spPr bwMode="auto">
          <a:xfrm>
            <a:off x="579864" y="3147463"/>
            <a:ext cx="10981607" cy="342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05000"/>
              </a:lnSpc>
              <a:spcBef>
                <a:spcPct val="15000"/>
              </a:spcBef>
              <a:buClr>
                <a:srgbClr val="FF0000"/>
              </a:buClr>
              <a:buFont typeface="Wingdings" panose="05000000000000000000" pitchFamily="2" charset="2"/>
              <a:buChar char="Ø"/>
            </a:pPr>
            <a:r>
              <a:rPr lang="zh-CN" altLang="en-US" sz="2800" b="1" i="0" dirty="0">
                <a:solidFill>
                  <a:srgbClr val="FF3300"/>
                </a:solidFill>
              </a:rPr>
              <a:t>设计数据库物理结构的准备工作：</a:t>
            </a:r>
          </a:p>
          <a:p>
            <a:pPr marL="685800" lvl="1" indent="-228600" eaLnBrk="1" hangingPunct="1">
              <a:lnSpc>
                <a:spcPct val="120000"/>
              </a:lnSpc>
              <a:spcBef>
                <a:spcPts val="500"/>
              </a:spcBef>
              <a:buFont typeface="Arial" panose="020B0604020202020204" pitchFamily="34" charset="0"/>
              <a:buChar char="•"/>
            </a:pPr>
            <a:r>
              <a:rPr lang="zh-CN" altLang="en-US" sz="2400" b="1" i="0" dirty="0">
                <a:solidFill>
                  <a:srgbClr val="000066"/>
                </a:solidFill>
                <a:latin typeface="+mn-lt"/>
                <a:ea typeface="+mn-ea"/>
              </a:rPr>
              <a:t> 充分了解应用环境，详细分析要运行的事务，以获得选择数据库物理设计所需参数，</a:t>
            </a:r>
            <a:r>
              <a:rPr lang="zh-CN" altLang="zh-CN" sz="2400" b="1" i="0" dirty="0">
                <a:solidFill>
                  <a:srgbClr val="000066"/>
                </a:solidFill>
                <a:latin typeface="+mn-lt"/>
                <a:ea typeface="+mn-ea"/>
              </a:rPr>
              <a:t>特别是应用的处理频率和响应时间要求</a:t>
            </a:r>
            <a:r>
              <a:rPr lang="zh-CN" altLang="en-US" sz="2400" b="1" i="0" dirty="0">
                <a:solidFill>
                  <a:srgbClr val="000066"/>
                </a:solidFill>
                <a:latin typeface="+mn-lt"/>
                <a:ea typeface="+mn-ea"/>
              </a:rPr>
              <a:t>；</a:t>
            </a:r>
          </a:p>
          <a:p>
            <a:pPr marL="685800" lvl="1" indent="-228600" eaLnBrk="1" hangingPunct="1">
              <a:lnSpc>
                <a:spcPct val="120000"/>
              </a:lnSpc>
              <a:spcBef>
                <a:spcPts val="500"/>
              </a:spcBef>
              <a:buFont typeface="Arial" panose="020B0604020202020204" pitchFamily="34" charset="0"/>
              <a:buChar char="•"/>
            </a:pPr>
            <a:r>
              <a:rPr lang="zh-CN" altLang="en-US" sz="2400" b="1" i="0" dirty="0">
                <a:solidFill>
                  <a:srgbClr val="000066"/>
                </a:solidFill>
                <a:latin typeface="+mn-lt"/>
                <a:ea typeface="+mn-ea"/>
              </a:rPr>
              <a:t> 充分了解所用</a:t>
            </a:r>
            <a:r>
              <a:rPr lang="en-US" altLang="zh-CN" sz="2400" b="1" i="0" dirty="0">
                <a:solidFill>
                  <a:srgbClr val="000066"/>
                </a:solidFill>
                <a:latin typeface="+mn-lt"/>
                <a:ea typeface="+mn-ea"/>
              </a:rPr>
              <a:t>RDBMS</a:t>
            </a:r>
            <a:r>
              <a:rPr lang="zh-CN" altLang="en-US" sz="2400" b="1" i="0" dirty="0">
                <a:solidFill>
                  <a:srgbClr val="000066"/>
                </a:solidFill>
                <a:latin typeface="+mn-lt"/>
                <a:ea typeface="+mn-ea"/>
              </a:rPr>
              <a:t>的内部特征，特别是系统提供的存取方法和存储结构。</a:t>
            </a:r>
            <a:endParaRPr lang="en-US" altLang="zh-CN" sz="2400" b="1" i="0" dirty="0">
              <a:solidFill>
                <a:srgbClr val="000066"/>
              </a:solidFill>
              <a:latin typeface="+mn-lt"/>
              <a:ea typeface="+mn-ea"/>
            </a:endParaRPr>
          </a:p>
          <a:p>
            <a:pPr marL="1200150" lvl="2" indent="-285750" eaLnBrk="1" hangingPunct="1">
              <a:lnSpc>
                <a:spcPct val="105000"/>
              </a:lnSpc>
              <a:spcBef>
                <a:spcPct val="50000"/>
              </a:spcBef>
              <a:buClr>
                <a:schemeClr val="hlink"/>
              </a:buClr>
              <a:buFontTx/>
              <a:buChar char="–"/>
            </a:pPr>
            <a:r>
              <a:rPr kumimoji="1" lang="zh-CN" altLang="en-US" sz="2000" b="1" i="0" dirty="0">
                <a:solidFill>
                  <a:srgbClr val="000066"/>
                </a:solidFill>
                <a:latin typeface="Tahoma" panose="020B0604030504040204" pitchFamily="34" charset="0"/>
              </a:rPr>
              <a:t>有哪些存储结构（行存储，列存储，聚簇存储） ，如何选择。</a:t>
            </a:r>
            <a:endParaRPr kumimoji="1" lang="en-US" altLang="zh-CN" sz="2000" b="1" i="0" dirty="0">
              <a:solidFill>
                <a:srgbClr val="000066"/>
              </a:solidFill>
              <a:latin typeface="Tahoma" panose="020B0604030504040204" pitchFamily="34" charset="0"/>
            </a:endParaRPr>
          </a:p>
          <a:p>
            <a:pPr marL="1200150" lvl="2" indent="-285750" eaLnBrk="1" hangingPunct="1">
              <a:lnSpc>
                <a:spcPct val="105000"/>
              </a:lnSpc>
              <a:spcBef>
                <a:spcPct val="50000"/>
              </a:spcBef>
              <a:buClr>
                <a:schemeClr val="hlink"/>
              </a:buClr>
              <a:buFontTx/>
              <a:buChar char="–"/>
            </a:pPr>
            <a:r>
              <a:rPr kumimoji="1" lang="zh-CN" altLang="en-US" sz="2000" b="1" i="0" dirty="0">
                <a:solidFill>
                  <a:srgbClr val="000066"/>
                </a:solidFill>
                <a:latin typeface="Tahoma" panose="020B0604030504040204" pitchFamily="34" charset="0"/>
              </a:rPr>
              <a:t>有哪些索引（例如</a:t>
            </a:r>
            <a:r>
              <a:rPr kumimoji="1" lang="en-US" altLang="zh-CN" sz="2000" b="1" i="0" dirty="0">
                <a:solidFill>
                  <a:srgbClr val="000066"/>
                </a:solidFill>
                <a:latin typeface="Tahoma" panose="020B0604030504040204" pitchFamily="34" charset="0"/>
              </a:rPr>
              <a:t>B+</a:t>
            </a:r>
            <a:r>
              <a:rPr kumimoji="1" lang="zh-CN" altLang="en-US" sz="2000" b="1" i="0" dirty="0">
                <a:solidFill>
                  <a:srgbClr val="000066"/>
                </a:solidFill>
                <a:latin typeface="Tahoma" panose="020B0604030504040204" pitchFamily="34" charset="0"/>
              </a:rPr>
              <a:t>树索引，</a:t>
            </a:r>
            <a:r>
              <a:rPr kumimoji="1" lang="en-US" altLang="zh-CN" sz="2000" b="1" i="0" dirty="0">
                <a:solidFill>
                  <a:srgbClr val="000066"/>
                </a:solidFill>
                <a:latin typeface="Tahoma" panose="020B0604030504040204" pitchFamily="34" charset="0"/>
              </a:rPr>
              <a:t>HASH</a:t>
            </a:r>
            <a:r>
              <a:rPr kumimoji="1" lang="zh-CN" altLang="en-US" sz="2000" b="1" i="0" dirty="0">
                <a:solidFill>
                  <a:srgbClr val="000066"/>
                </a:solidFill>
                <a:latin typeface="Tahoma" panose="020B0604030504040204" pitchFamily="34" charset="0"/>
              </a:rPr>
              <a:t>索引等），如何建立索引。</a:t>
            </a:r>
            <a:endParaRPr kumimoji="1" lang="en-US" altLang="zh-CN" sz="2000" b="1" i="0" dirty="0">
              <a:solidFill>
                <a:srgbClr val="000066"/>
              </a:solidFill>
              <a:latin typeface="Tahoma" panose="020B0604030504040204" pitchFamily="34" charset="0"/>
            </a:endParaRPr>
          </a:p>
          <a:p>
            <a:pPr marL="685800" lvl="1" indent="-228600" eaLnBrk="1" hangingPunct="1">
              <a:lnSpc>
                <a:spcPct val="120000"/>
              </a:lnSpc>
              <a:spcBef>
                <a:spcPts val="500"/>
              </a:spcBef>
              <a:buClr>
                <a:schemeClr val="hlink"/>
              </a:buClr>
              <a:buFont typeface="Arial" panose="020B0604020202020204" pitchFamily="34" charset="0"/>
              <a:buChar char="•"/>
            </a:pPr>
            <a:r>
              <a:rPr lang="zh-CN" altLang="zh-CN" sz="2400" b="1" i="0" dirty="0">
                <a:solidFill>
                  <a:srgbClr val="000066"/>
                </a:solidFill>
                <a:latin typeface="+mn-lt"/>
                <a:ea typeface="+mn-ea"/>
              </a:rPr>
              <a:t>熟悉外存设备的特性，如分块原则、块因子大小的规定、设备的</a:t>
            </a:r>
            <a:r>
              <a:rPr lang="en-US" altLang="zh-CN" sz="2400" b="1" i="0" dirty="0">
                <a:solidFill>
                  <a:srgbClr val="000066"/>
                </a:solidFill>
                <a:latin typeface="+mn-lt"/>
                <a:ea typeface="+mn-ea"/>
              </a:rPr>
              <a:t>I/O</a:t>
            </a:r>
            <a:r>
              <a:rPr lang="zh-CN" altLang="zh-CN" sz="2400" b="1" i="0" dirty="0">
                <a:solidFill>
                  <a:srgbClr val="000066"/>
                </a:solidFill>
                <a:latin typeface="+mn-lt"/>
                <a:ea typeface="+mn-ea"/>
              </a:rPr>
              <a:t>特性等。</a:t>
            </a:r>
          </a:p>
          <a:p>
            <a:pPr marL="1200150" lvl="2" indent="-285750" eaLnBrk="1" hangingPunct="1">
              <a:lnSpc>
                <a:spcPct val="105000"/>
              </a:lnSpc>
              <a:spcBef>
                <a:spcPct val="50000"/>
              </a:spcBef>
              <a:buClr>
                <a:schemeClr val="hlink"/>
              </a:buClr>
              <a:buFontTx/>
              <a:buChar char="–"/>
            </a:pPr>
            <a:r>
              <a:rPr kumimoji="1" lang="zh-CN" altLang="en-US" sz="2000" b="1" i="0" dirty="0">
                <a:solidFill>
                  <a:srgbClr val="000066"/>
                </a:solidFill>
                <a:latin typeface="Tahoma" panose="020B0604030504040204" pitchFamily="34" charset="0"/>
              </a:rPr>
              <a:t> </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929655805"/>
      </p:ext>
    </p:extLst>
  </p:cSld>
  <p:clrMapOvr>
    <a:masterClrMapping/>
  </p:clrMapOvr>
  <p:transition advTm="6529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0927" y="1123627"/>
            <a:ext cx="10507851" cy="2131353"/>
          </a:xfrm>
          <a:prstGeom prst="rect">
            <a:avLst/>
          </a:prstGeom>
          <a:noFill/>
        </p:spPr>
        <p:txBody>
          <a:bodyPr wrap="square" rtlCol="0">
            <a:spAutoFit/>
          </a:bodyPr>
          <a:lstStyle/>
          <a:p>
            <a:pPr lvl="1" indent="-457200">
              <a:lnSpc>
                <a:spcPct val="105000"/>
              </a:lnSpc>
              <a:spcBef>
                <a:spcPct val="15000"/>
              </a:spcBef>
              <a:buClr>
                <a:srgbClr val="FF0000"/>
              </a:buClr>
              <a:buFont typeface="Wingdings" panose="05000000000000000000" pitchFamily="2" charset="2"/>
              <a:buChar char="Ø"/>
            </a:pPr>
            <a:r>
              <a:rPr lang="zh-CN" altLang="en-US" sz="2800" b="1" dirty="0">
                <a:solidFill>
                  <a:srgbClr val="FF3300"/>
                </a:solidFill>
              </a:rPr>
              <a:t>说明：</a:t>
            </a:r>
            <a:endParaRPr lang="en-US" altLang="zh-CN" sz="2800" b="1" dirty="0">
              <a:solidFill>
                <a:srgbClr val="FF3300"/>
              </a:solidFill>
            </a:endParaRPr>
          </a:p>
          <a:p>
            <a:pPr marL="685800" lvl="1" indent="-228600">
              <a:lnSpc>
                <a:spcPct val="120000"/>
              </a:lnSpc>
              <a:spcBef>
                <a:spcPts val="500"/>
              </a:spcBef>
              <a:buFont typeface="Arial" panose="020B0604020202020204" pitchFamily="34" charset="0"/>
              <a:buChar char="•"/>
            </a:pPr>
            <a:r>
              <a:rPr lang="zh-CN" altLang="en-US" sz="2400" b="1" dirty="0">
                <a:solidFill>
                  <a:srgbClr val="000066"/>
                </a:solidFill>
                <a:latin typeface="+mn-lt"/>
                <a:ea typeface="+mn-ea"/>
              </a:rPr>
              <a:t>不同的</a:t>
            </a:r>
            <a:r>
              <a:rPr lang="en-US" altLang="zh-CN" sz="2400" b="1" dirty="0">
                <a:solidFill>
                  <a:srgbClr val="000066"/>
                </a:solidFill>
                <a:latin typeface="+mn-lt"/>
                <a:ea typeface="+mn-ea"/>
              </a:rPr>
              <a:t>DBMS</a:t>
            </a:r>
            <a:r>
              <a:rPr lang="zh-CN" altLang="en-US" sz="2400" b="1" dirty="0">
                <a:solidFill>
                  <a:srgbClr val="000066"/>
                </a:solidFill>
                <a:latin typeface="+mn-lt"/>
                <a:ea typeface="+mn-ea"/>
              </a:rPr>
              <a:t>产品 ，物理环境、存取 方法和存储结构有 很大差别</a:t>
            </a:r>
            <a:endParaRPr lang="en-US" altLang="zh-CN" sz="2400" b="1" dirty="0">
              <a:solidFill>
                <a:srgbClr val="000066"/>
              </a:solidFill>
              <a:latin typeface="+mn-lt"/>
              <a:ea typeface="+mn-ea"/>
            </a:endParaRPr>
          </a:p>
          <a:p>
            <a:pPr marL="685800" lvl="1" indent="-228600">
              <a:lnSpc>
                <a:spcPct val="120000"/>
              </a:lnSpc>
              <a:spcBef>
                <a:spcPts val="500"/>
              </a:spcBef>
              <a:buFont typeface="Arial" panose="020B0604020202020204" pitchFamily="34" charset="0"/>
              <a:buChar char="•"/>
            </a:pPr>
            <a:r>
              <a:rPr lang="zh-CN" altLang="en-US" sz="2400" b="1" dirty="0">
                <a:solidFill>
                  <a:srgbClr val="000066"/>
                </a:solidFill>
                <a:latin typeface="+mn-lt"/>
                <a:ea typeface="+mn-ea"/>
              </a:rPr>
              <a:t>能供设计人员使 用的设计变量、参 数范围很不相同 </a:t>
            </a:r>
            <a:endParaRPr lang="en-US" altLang="zh-CN" sz="2400" b="1" dirty="0">
              <a:solidFill>
                <a:srgbClr val="000066"/>
              </a:solidFill>
              <a:latin typeface="+mn-lt"/>
              <a:ea typeface="+mn-ea"/>
            </a:endParaRPr>
          </a:p>
          <a:p>
            <a:pPr marL="685800" lvl="1" indent="-228600">
              <a:lnSpc>
                <a:spcPct val="120000"/>
              </a:lnSpc>
              <a:spcBef>
                <a:spcPts val="500"/>
              </a:spcBef>
              <a:buFont typeface="Arial" panose="020B0604020202020204" pitchFamily="34" charset="0"/>
              <a:buChar char="•"/>
            </a:pPr>
            <a:r>
              <a:rPr lang="zh-CN" altLang="en-US" sz="2400" b="1" dirty="0">
                <a:solidFill>
                  <a:srgbClr val="000066"/>
                </a:solidFill>
                <a:latin typeface="+mn-lt"/>
                <a:ea typeface="+mn-ea"/>
              </a:rPr>
              <a:t>没有通用的物理 设计方法，只能给 出一般的设计内容 和原则</a:t>
            </a:r>
          </a:p>
        </p:txBody>
      </p:sp>
      <p:sp>
        <p:nvSpPr>
          <p:cNvPr id="3" name="矩形 2"/>
          <p:cNvSpPr/>
          <p:nvPr/>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
        <p:nvSpPr>
          <p:cNvPr id="4" name="文本框 94"/>
          <p:cNvSpPr txBox="1">
            <a:spLocks noChangeArrowheads="1"/>
          </p:cNvSpPr>
          <p:nvPr/>
        </p:nvSpPr>
        <p:spPr bwMode="auto">
          <a:xfrm>
            <a:off x="245870" y="65515"/>
            <a:ext cx="5053997"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8.5 </a:t>
            </a:r>
            <a:r>
              <a:rPr lang="zh-CN" altLang="en-US" sz="2800" b="1" dirty="0">
                <a:solidFill>
                  <a:schemeClr val="bg1"/>
                </a:solidFill>
                <a:latin typeface="微软雅黑" panose="020B0503020204020204" pitchFamily="34" charset="-122"/>
                <a:ea typeface="微软雅黑" panose="020B0503020204020204" pitchFamily="34" charset="-122"/>
              </a:rPr>
              <a:t>数据库设计的过程</a:t>
            </a:r>
          </a:p>
        </p:txBody>
      </p:sp>
      <p:sp>
        <p:nvSpPr>
          <p:cNvPr id="5" name="文本框 94"/>
          <p:cNvSpPr txBox="1">
            <a:spLocks noChangeArrowheads="1"/>
          </p:cNvSpPr>
          <p:nvPr/>
        </p:nvSpPr>
        <p:spPr bwMode="auto">
          <a:xfrm>
            <a:off x="4737459" y="75566"/>
            <a:ext cx="7908779"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8.2.5 </a:t>
            </a:r>
            <a:r>
              <a:rPr lang="zh-CN" altLang="en-US" sz="2800" b="1" dirty="0">
                <a:solidFill>
                  <a:schemeClr val="bg1"/>
                </a:solidFill>
                <a:latin typeface="微软雅黑" panose="020B0503020204020204" pitchFamily="34" charset="-122"/>
                <a:ea typeface="微软雅黑" panose="020B0503020204020204" pitchFamily="34" charset="-122"/>
              </a:rPr>
              <a:t>物理设计阶段</a:t>
            </a:r>
          </a:p>
        </p:txBody>
      </p:sp>
      <p:cxnSp>
        <p:nvCxnSpPr>
          <p:cNvPr id="6" name="直接连接符 5"/>
          <p:cNvCxnSpPr/>
          <p:nvPr/>
        </p:nvCxnSpPr>
        <p:spPr>
          <a:xfrm rot="5400000">
            <a:off x="4354918" y="362976"/>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90322813"/>
      </p:ext>
    </p:extLst>
  </p:cSld>
  <p:clrMapOvr>
    <a:masterClrMapping/>
  </p:clrMapOvr>
  <mc:AlternateContent xmlns:mc="http://schemas.openxmlformats.org/markup-compatibility/2006" xmlns:p14="http://schemas.microsoft.com/office/powerpoint/2010/main">
    <mc:Choice Requires="p14">
      <p:transition spd="slow" p14:dur="2000" advTm="23454"/>
    </mc:Choice>
    <mc:Fallback xmlns="">
      <p:transition spd="slow" advTm="23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
        <p:nvSpPr>
          <p:cNvPr id="4" name="文本框 94"/>
          <p:cNvSpPr txBox="1">
            <a:spLocks noChangeArrowheads="1"/>
          </p:cNvSpPr>
          <p:nvPr/>
        </p:nvSpPr>
        <p:spPr bwMode="auto">
          <a:xfrm>
            <a:off x="245870" y="65515"/>
            <a:ext cx="5053997"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8.2 </a:t>
            </a:r>
            <a:r>
              <a:rPr lang="zh-CN" altLang="en-US" sz="2800" b="1" dirty="0">
                <a:solidFill>
                  <a:schemeClr val="bg1"/>
                </a:solidFill>
                <a:latin typeface="微软雅黑" panose="020B0503020204020204" pitchFamily="34" charset="-122"/>
                <a:ea typeface="微软雅黑" panose="020B0503020204020204" pitchFamily="34" charset="-122"/>
              </a:rPr>
              <a:t>数据库设计的过程</a:t>
            </a:r>
          </a:p>
        </p:txBody>
      </p:sp>
      <p:sp>
        <p:nvSpPr>
          <p:cNvPr id="10" name="文本框 94"/>
          <p:cNvSpPr txBox="1">
            <a:spLocks noChangeArrowheads="1"/>
          </p:cNvSpPr>
          <p:nvPr/>
        </p:nvSpPr>
        <p:spPr bwMode="auto">
          <a:xfrm>
            <a:off x="4737459" y="75566"/>
            <a:ext cx="7908779"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8.2.5 </a:t>
            </a:r>
            <a:r>
              <a:rPr lang="zh-CN" altLang="en-US" sz="2800" b="1" dirty="0">
                <a:solidFill>
                  <a:schemeClr val="bg1"/>
                </a:solidFill>
                <a:latin typeface="微软雅黑" panose="020B0503020204020204" pitchFamily="34" charset="-122"/>
                <a:ea typeface="微软雅黑" panose="020B0503020204020204" pitchFamily="34" charset="-122"/>
              </a:rPr>
              <a:t>物理设计阶段</a:t>
            </a:r>
          </a:p>
        </p:txBody>
      </p:sp>
      <p:cxnSp>
        <p:nvCxnSpPr>
          <p:cNvPr id="11" name="直接连接符 10"/>
          <p:cNvCxnSpPr/>
          <p:nvPr/>
        </p:nvCxnSpPr>
        <p:spPr>
          <a:xfrm rot="5400000">
            <a:off x="4354918" y="362976"/>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3"/>
          <p:cNvSpPr>
            <a:spLocks noChangeArrowheads="1"/>
          </p:cNvSpPr>
          <p:nvPr/>
        </p:nvSpPr>
        <p:spPr bwMode="auto">
          <a:xfrm>
            <a:off x="813955" y="785795"/>
            <a:ext cx="8610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228600" indent="-228600" eaLnBrk="1" hangingPunct="1">
              <a:lnSpc>
                <a:spcPct val="90000"/>
              </a:lnSpc>
              <a:spcBef>
                <a:spcPts val="1000"/>
              </a:spcBef>
              <a:buClr>
                <a:srgbClr val="FF0000"/>
              </a:buClr>
              <a:buFont typeface="Wingdings" panose="05000000000000000000" pitchFamily="2" charset="2"/>
              <a:buChar char="Ø"/>
            </a:pPr>
            <a:r>
              <a:rPr lang="zh-CN" altLang="en-US" sz="2800" b="1" i="0" dirty="0">
                <a:solidFill>
                  <a:srgbClr val="FF3300"/>
                </a:solidFill>
                <a:latin typeface="+mn-lt"/>
                <a:ea typeface="+mn-ea"/>
              </a:rPr>
              <a:t>数据库物理设计的步骤：</a:t>
            </a:r>
          </a:p>
          <a:p>
            <a:pPr lvl="1" eaLnBrk="1" hangingPunct="1">
              <a:spcBef>
                <a:spcPct val="50000"/>
              </a:spcBef>
              <a:buClr>
                <a:schemeClr val="hlink"/>
              </a:buClr>
              <a:buFontTx/>
              <a:buChar char="–"/>
            </a:pPr>
            <a:r>
              <a:rPr kumimoji="1" lang="zh-CN" altLang="en-US" sz="2800" b="1" i="0" dirty="0">
                <a:solidFill>
                  <a:srgbClr val="000066"/>
                </a:solidFill>
                <a:latin typeface="Tahoma" panose="020B0604030504040204" pitchFamily="34" charset="0"/>
              </a:rPr>
              <a:t>确定数据库的物理结构（存取方法和存储结构）</a:t>
            </a:r>
          </a:p>
          <a:p>
            <a:pPr lvl="1" eaLnBrk="1" hangingPunct="1">
              <a:spcBef>
                <a:spcPct val="50000"/>
              </a:spcBef>
              <a:buClr>
                <a:schemeClr val="hlink"/>
              </a:buClr>
              <a:buFontTx/>
              <a:buChar char="–"/>
            </a:pPr>
            <a:r>
              <a:rPr kumimoji="1" lang="zh-CN" altLang="en-US" sz="2800" b="1" i="0" dirty="0">
                <a:solidFill>
                  <a:srgbClr val="000066"/>
                </a:solidFill>
                <a:latin typeface="Tahoma" panose="020B0604030504040204" pitchFamily="34" charset="0"/>
              </a:rPr>
              <a:t>对物理结构进行评价（时间和空间效率）</a:t>
            </a:r>
          </a:p>
        </p:txBody>
      </p:sp>
      <p:grpSp>
        <p:nvGrpSpPr>
          <p:cNvPr id="7" name="Group 4"/>
          <p:cNvGrpSpPr>
            <a:grpSpLocks/>
          </p:cNvGrpSpPr>
          <p:nvPr/>
        </p:nvGrpSpPr>
        <p:grpSpPr bwMode="auto">
          <a:xfrm>
            <a:off x="2521095" y="3284538"/>
            <a:ext cx="7696200" cy="3333750"/>
            <a:chOff x="720" y="1008"/>
            <a:chExt cx="4848" cy="2662"/>
          </a:xfrm>
        </p:grpSpPr>
        <p:sp>
          <p:nvSpPr>
            <p:cNvPr id="8" name="Rectangle 5"/>
            <p:cNvSpPr>
              <a:spLocks noChangeArrowheads="1"/>
            </p:cNvSpPr>
            <p:nvPr/>
          </p:nvSpPr>
          <p:spPr bwMode="auto">
            <a:xfrm>
              <a:off x="1536" y="1008"/>
              <a:ext cx="2936" cy="1638"/>
            </a:xfrm>
            <a:prstGeom prst="rect">
              <a:avLst/>
            </a:prstGeom>
            <a:noFill/>
            <a:ln w="222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400" b="1" i="0">
                  <a:solidFill>
                    <a:srgbClr val="000066"/>
                  </a:solidFill>
                  <a:latin typeface="Times New Roman" panose="02020603050405020304" pitchFamily="18" charset="0"/>
                </a:rPr>
                <a:t>数据库物理设计</a:t>
              </a:r>
            </a:p>
          </p:txBody>
        </p:sp>
        <p:sp>
          <p:nvSpPr>
            <p:cNvPr id="9" name="Line 6"/>
            <p:cNvSpPr>
              <a:spLocks noChangeShapeType="1"/>
            </p:cNvSpPr>
            <p:nvPr/>
          </p:nvSpPr>
          <p:spPr bwMode="auto">
            <a:xfrm>
              <a:off x="1079" y="1827"/>
              <a:ext cx="718" cy="0"/>
            </a:xfrm>
            <a:prstGeom prst="line">
              <a:avLst/>
            </a:prstGeom>
            <a:noFill/>
            <a:ln w="222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Oval 7"/>
            <p:cNvSpPr>
              <a:spLocks noChangeArrowheads="1"/>
            </p:cNvSpPr>
            <p:nvPr/>
          </p:nvSpPr>
          <p:spPr bwMode="auto">
            <a:xfrm>
              <a:off x="1775" y="1418"/>
              <a:ext cx="762" cy="921"/>
            </a:xfrm>
            <a:prstGeom prst="ellipse">
              <a:avLst/>
            </a:pr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i="0">
                  <a:solidFill>
                    <a:srgbClr val="000066"/>
                  </a:solidFill>
                  <a:latin typeface="Times New Roman" panose="02020603050405020304" pitchFamily="18" charset="0"/>
                </a:rPr>
                <a:t>确定数据库的物理结构</a:t>
              </a:r>
              <a:endParaRPr kumimoji="1" lang="zh-CN" altLang="en-US" sz="1000" b="1" i="0">
                <a:solidFill>
                  <a:srgbClr val="000066"/>
                </a:solidFill>
                <a:latin typeface="Times New Roman" panose="02020603050405020304" pitchFamily="18" charset="0"/>
              </a:endParaRPr>
            </a:p>
            <a:p>
              <a:pPr algn="ctr" eaLnBrk="1" hangingPunct="1"/>
              <a:endParaRPr kumimoji="1" lang="en-US" altLang="zh-CN" sz="1000" b="1" i="0">
                <a:solidFill>
                  <a:srgbClr val="000066"/>
                </a:solidFill>
                <a:latin typeface="Times New Roman" panose="02020603050405020304" pitchFamily="18" charset="0"/>
              </a:endParaRPr>
            </a:p>
          </p:txBody>
        </p:sp>
        <p:sp>
          <p:nvSpPr>
            <p:cNvPr id="13" name="Line 8"/>
            <p:cNvSpPr>
              <a:spLocks noChangeShapeType="1"/>
            </p:cNvSpPr>
            <p:nvPr/>
          </p:nvSpPr>
          <p:spPr bwMode="auto">
            <a:xfrm>
              <a:off x="2544" y="1824"/>
              <a:ext cx="720" cy="0"/>
            </a:xfrm>
            <a:prstGeom prst="line">
              <a:avLst/>
            </a:prstGeom>
            <a:noFill/>
            <a:ln w="222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Oval 9"/>
            <p:cNvSpPr>
              <a:spLocks noChangeArrowheads="1"/>
            </p:cNvSpPr>
            <p:nvPr/>
          </p:nvSpPr>
          <p:spPr bwMode="auto">
            <a:xfrm>
              <a:off x="3264" y="1440"/>
              <a:ext cx="857" cy="921"/>
            </a:xfrm>
            <a:prstGeom prst="ellipse">
              <a:avLst/>
            </a:pr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i="0">
                  <a:solidFill>
                    <a:srgbClr val="000066"/>
                  </a:solidFill>
                  <a:latin typeface="Times New Roman" panose="02020603050405020304" pitchFamily="18" charset="0"/>
                </a:rPr>
                <a:t>评价数据库的物理结构</a:t>
              </a:r>
              <a:endParaRPr kumimoji="1" lang="zh-CN" altLang="en-US" sz="1000" b="1" i="0">
                <a:solidFill>
                  <a:srgbClr val="000066"/>
                </a:solidFill>
                <a:latin typeface="Times New Roman" panose="02020603050405020304" pitchFamily="18" charset="0"/>
              </a:endParaRPr>
            </a:p>
            <a:p>
              <a:pPr algn="ctr" eaLnBrk="1" hangingPunct="1"/>
              <a:endParaRPr kumimoji="1" lang="en-US" altLang="zh-CN" i="0">
                <a:solidFill>
                  <a:srgbClr val="000066"/>
                </a:solidFill>
                <a:latin typeface="Times New Roman" panose="02020603050405020304" pitchFamily="18" charset="0"/>
              </a:endParaRPr>
            </a:p>
          </p:txBody>
        </p:sp>
        <p:sp>
          <p:nvSpPr>
            <p:cNvPr id="15" name="Line 10"/>
            <p:cNvSpPr>
              <a:spLocks noChangeShapeType="1"/>
            </p:cNvSpPr>
            <p:nvPr/>
          </p:nvSpPr>
          <p:spPr bwMode="auto">
            <a:xfrm>
              <a:off x="4128" y="1824"/>
              <a:ext cx="812" cy="3"/>
            </a:xfrm>
            <a:prstGeom prst="line">
              <a:avLst/>
            </a:prstGeom>
            <a:noFill/>
            <a:ln w="222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1"/>
            <p:cNvSpPr>
              <a:spLocks noChangeShapeType="1"/>
            </p:cNvSpPr>
            <p:nvPr/>
          </p:nvSpPr>
          <p:spPr bwMode="auto">
            <a:xfrm>
              <a:off x="4760" y="1725"/>
              <a:ext cx="0" cy="205"/>
            </a:xfrm>
            <a:prstGeom prst="line">
              <a:avLst/>
            </a:prstGeom>
            <a:noFill/>
            <a:ln w="222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2"/>
            <p:cNvSpPr>
              <a:spLocks noChangeShapeType="1"/>
            </p:cNvSpPr>
            <p:nvPr/>
          </p:nvSpPr>
          <p:spPr bwMode="auto">
            <a:xfrm>
              <a:off x="1392" y="1728"/>
              <a:ext cx="1" cy="205"/>
            </a:xfrm>
            <a:prstGeom prst="line">
              <a:avLst/>
            </a:prstGeom>
            <a:noFill/>
            <a:ln w="222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13"/>
            <p:cNvSpPr txBox="1">
              <a:spLocks noChangeArrowheads="1"/>
            </p:cNvSpPr>
            <p:nvPr/>
          </p:nvSpPr>
          <p:spPr bwMode="auto">
            <a:xfrm>
              <a:off x="720" y="1930"/>
              <a:ext cx="71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i="0">
                  <a:solidFill>
                    <a:srgbClr val="000066"/>
                  </a:solidFill>
                  <a:latin typeface="Times New Roman" panose="02020603050405020304" pitchFamily="18" charset="0"/>
                </a:rPr>
                <a:t>逻辑结</a:t>
              </a:r>
            </a:p>
            <a:p>
              <a:pPr algn="just" eaLnBrk="1" hangingPunct="1"/>
              <a:r>
                <a:rPr kumimoji="1" lang="zh-CN" altLang="en-US" sz="2000" b="1" i="0">
                  <a:solidFill>
                    <a:srgbClr val="000066"/>
                  </a:solidFill>
                  <a:latin typeface="Times New Roman" panose="02020603050405020304" pitchFamily="18" charset="0"/>
                </a:rPr>
                <a:t>构设计</a:t>
              </a:r>
              <a:endParaRPr kumimoji="1" lang="zh-CN" altLang="en-US" sz="1000" b="1" i="0">
                <a:solidFill>
                  <a:srgbClr val="000066"/>
                </a:solidFill>
                <a:latin typeface="Times New Roman" panose="02020603050405020304" pitchFamily="18" charset="0"/>
              </a:endParaRPr>
            </a:p>
          </p:txBody>
        </p:sp>
        <p:sp>
          <p:nvSpPr>
            <p:cNvPr id="19" name="Text Box 14"/>
            <p:cNvSpPr txBox="1">
              <a:spLocks noChangeArrowheads="1"/>
            </p:cNvSpPr>
            <p:nvPr/>
          </p:nvSpPr>
          <p:spPr bwMode="auto">
            <a:xfrm>
              <a:off x="4760" y="1930"/>
              <a:ext cx="80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i="0">
                  <a:solidFill>
                    <a:srgbClr val="000066"/>
                  </a:solidFill>
                  <a:latin typeface="Times New Roman" panose="02020603050405020304" pitchFamily="18" charset="0"/>
                </a:rPr>
                <a:t>数据库</a:t>
              </a:r>
            </a:p>
            <a:p>
              <a:pPr algn="just" eaLnBrk="1" hangingPunct="1"/>
              <a:r>
                <a:rPr kumimoji="1" lang="zh-CN" altLang="en-US" sz="2000" b="1" i="0">
                  <a:solidFill>
                    <a:srgbClr val="000066"/>
                  </a:solidFill>
                  <a:latin typeface="Times New Roman" panose="02020603050405020304" pitchFamily="18" charset="0"/>
                </a:rPr>
                <a:t>实施</a:t>
              </a:r>
              <a:endParaRPr kumimoji="1" lang="zh-CN" altLang="en-US" sz="1600" b="1" i="0">
                <a:solidFill>
                  <a:srgbClr val="000066"/>
                </a:solidFill>
                <a:latin typeface="Times New Roman" panose="02020603050405020304" pitchFamily="18" charset="0"/>
              </a:endParaRPr>
            </a:p>
          </p:txBody>
        </p:sp>
        <p:sp>
          <p:nvSpPr>
            <p:cNvPr id="20" name="AutoShape 15"/>
            <p:cNvSpPr>
              <a:spLocks noChangeArrowheads="1"/>
            </p:cNvSpPr>
            <p:nvPr/>
          </p:nvSpPr>
          <p:spPr bwMode="auto">
            <a:xfrm>
              <a:off x="4670" y="3056"/>
              <a:ext cx="449" cy="614"/>
            </a:xfrm>
            <a:prstGeom prst="octagon">
              <a:avLst>
                <a:gd name="adj" fmla="val 29287"/>
              </a:avLst>
            </a:prstGeom>
            <a:noFill/>
            <a:ln w="222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i="0">
                  <a:solidFill>
                    <a:srgbClr val="000066"/>
                  </a:solidFill>
                  <a:latin typeface="Times New Roman" panose="02020603050405020304" pitchFamily="18" charset="0"/>
                </a:rPr>
                <a:t>物理</a:t>
              </a:r>
            </a:p>
            <a:p>
              <a:pPr algn="ctr" eaLnBrk="1" hangingPunct="1"/>
              <a:r>
                <a:rPr kumimoji="1" lang="zh-CN" altLang="en-US" b="1" i="0">
                  <a:solidFill>
                    <a:srgbClr val="000066"/>
                  </a:solidFill>
                  <a:latin typeface="Times New Roman" panose="02020603050405020304" pitchFamily="18" charset="0"/>
                </a:rPr>
                <a:t>模型</a:t>
              </a:r>
              <a:endParaRPr kumimoji="1" lang="zh-CN" altLang="en-US" sz="1000" b="1" i="0">
                <a:solidFill>
                  <a:srgbClr val="000066"/>
                </a:solidFill>
                <a:latin typeface="Times New Roman" panose="02020603050405020304" pitchFamily="18" charset="0"/>
              </a:endParaRPr>
            </a:p>
          </p:txBody>
        </p:sp>
        <p:sp>
          <p:nvSpPr>
            <p:cNvPr id="21" name="AutoShape 16"/>
            <p:cNvSpPr>
              <a:spLocks noChangeArrowheads="1"/>
            </p:cNvSpPr>
            <p:nvPr/>
          </p:nvSpPr>
          <p:spPr bwMode="auto">
            <a:xfrm rot="3331037">
              <a:off x="731" y="2574"/>
              <a:ext cx="651" cy="98"/>
            </a:xfrm>
            <a:prstGeom prst="rightArrow">
              <a:avLst>
                <a:gd name="adj1" fmla="val 50000"/>
                <a:gd name="adj2" fmla="val 166071"/>
              </a:avLst>
            </a:prstGeom>
            <a:solidFill>
              <a:schemeClr val="hlink"/>
            </a:solidFill>
            <a:ln w="9525">
              <a:solidFill>
                <a:schemeClr val="hlink"/>
              </a:solidFill>
              <a:miter lim="800000"/>
              <a:headEnd/>
              <a:tailEnd/>
            </a:ln>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AutoShape 17"/>
            <p:cNvSpPr>
              <a:spLocks noChangeArrowheads="1"/>
            </p:cNvSpPr>
            <p:nvPr/>
          </p:nvSpPr>
          <p:spPr bwMode="auto">
            <a:xfrm rot="2916161">
              <a:off x="3955" y="2593"/>
              <a:ext cx="1085" cy="77"/>
            </a:xfrm>
            <a:prstGeom prst="rightArrow">
              <a:avLst>
                <a:gd name="adj1" fmla="val 50000"/>
                <a:gd name="adj2" fmla="val 352273"/>
              </a:avLst>
            </a:prstGeom>
            <a:solidFill>
              <a:schemeClr val="hlink"/>
            </a:solidFill>
            <a:ln w="9525">
              <a:solidFill>
                <a:schemeClr val="hlink"/>
              </a:solidFill>
              <a:miter lim="800000"/>
              <a:headEnd/>
              <a:tailEnd/>
            </a:ln>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AutoShape 18"/>
            <p:cNvSpPr>
              <a:spLocks noChangeArrowheads="1"/>
            </p:cNvSpPr>
            <p:nvPr/>
          </p:nvSpPr>
          <p:spPr bwMode="auto">
            <a:xfrm rot="-2736863">
              <a:off x="1243" y="2503"/>
              <a:ext cx="827" cy="72"/>
            </a:xfrm>
            <a:prstGeom prst="rightArrow">
              <a:avLst>
                <a:gd name="adj1" fmla="val 50000"/>
                <a:gd name="adj2" fmla="val 287153"/>
              </a:avLst>
            </a:prstGeom>
            <a:solidFill>
              <a:schemeClr val="hlink"/>
            </a:solidFill>
            <a:ln w="9525">
              <a:solidFill>
                <a:schemeClr val="hlink"/>
              </a:solidFill>
              <a:miter lim="800000"/>
              <a:headEnd/>
              <a:tailEnd/>
            </a:ln>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AutoShape 19"/>
            <p:cNvSpPr>
              <a:spLocks noChangeArrowheads="1"/>
            </p:cNvSpPr>
            <p:nvPr/>
          </p:nvSpPr>
          <p:spPr bwMode="auto">
            <a:xfrm>
              <a:off x="1056" y="2928"/>
              <a:ext cx="449" cy="614"/>
            </a:xfrm>
            <a:prstGeom prst="octagon">
              <a:avLst>
                <a:gd name="adj" fmla="val 29287"/>
              </a:avLst>
            </a:prstGeom>
            <a:noFill/>
            <a:ln w="222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b="1" i="0">
                  <a:solidFill>
                    <a:srgbClr val="000066"/>
                  </a:solidFill>
                  <a:latin typeface="Times New Roman" panose="02020603050405020304" pitchFamily="18" charset="0"/>
                </a:rPr>
                <a:t>逻辑</a:t>
              </a:r>
            </a:p>
            <a:p>
              <a:pPr algn="ctr" eaLnBrk="1" hangingPunct="1"/>
              <a:r>
                <a:rPr kumimoji="1" lang="zh-CN" altLang="en-US" b="1" i="0">
                  <a:solidFill>
                    <a:srgbClr val="000066"/>
                  </a:solidFill>
                  <a:latin typeface="Times New Roman" panose="02020603050405020304" pitchFamily="18" charset="0"/>
                </a:rPr>
                <a:t>模型</a:t>
              </a:r>
              <a:endParaRPr kumimoji="1" lang="zh-CN" altLang="en-US" sz="1000" b="1" i="0">
                <a:solidFill>
                  <a:srgbClr val="000066"/>
                </a:solidFill>
                <a:latin typeface="Times New Roman" panose="02020603050405020304" pitchFamily="18" charset="0"/>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2935613"/>
      </p:ext>
    </p:extLst>
  </p:cSld>
  <p:clrMapOvr>
    <a:masterClrMapping/>
  </p:clrMapOvr>
  <p:transition advTm="1735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
        <p:nvSpPr>
          <p:cNvPr id="4" name="文本框 94"/>
          <p:cNvSpPr txBox="1">
            <a:spLocks noChangeArrowheads="1"/>
          </p:cNvSpPr>
          <p:nvPr/>
        </p:nvSpPr>
        <p:spPr bwMode="auto">
          <a:xfrm>
            <a:off x="245870" y="65515"/>
            <a:ext cx="5053997"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8.2 </a:t>
            </a:r>
            <a:r>
              <a:rPr lang="zh-CN" altLang="en-US" sz="2800" b="1" dirty="0">
                <a:solidFill>
                  <a:schemeClr val="bg1"/>
                </a:solidFill>
                <a:latin typeface="微软雅黑" panose="020B0503020204020204" pitchFamily="34" charset="-122"/>
                <a:ea typeface="微软雅黑" panose="020B0503020204020204" pitchFamily="34" charset="-122"/>
              </a:rPr>
              <a:t>数据库设计的过程</a:t>
            </a:r>
          </a:p>
        </p:txBody>
      </p:sp>
      <p:sp>
        <p:nvSpPr>
          <p:cNvPr id="10" name="文本框 94"/>
          <p:cNvSpPr txBox="1">
            <a:spLocks noChangeArrowheads="1"/>
          </p:cNvSpPr>
          <p:nvPr/>
        </p:nvSpPr>
        <p:spPr bwMode="auto">
          <a:xfrm>
            <a:off x="4737459" y="75566"/>
            <a:ext cx="7908779"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8.2.5 </a:t>
            </a:r>
            <a:r>
              <a:rPr lang="zh-CN" altLang="en-US" sz="2800" b="1" dirty="0">
                <a:solidFill>
                  <a:schemeClr val="bg1"/>
                </a:solidFill>
                <a:latin typeface="微软雅黑" panose="020B0503020204020204" pitchFamily="34" charset="-122"/>
                <a:ea typeface="微软雅黑" panose="020B0503020204020204" pitchFamily="34" charset="-122"/>
              </a:rPr>
              <a:t>物理设计阶段</a:t>
            </a:r>
          </a:p>
        </p:txBody>
      </p:sp>
      <p:cxnSp>
        <p:nvCxnSpPr>
          <p:cNvPr id="11" name="直接连接符 10"/>
          <p:cNvCxnSpPr/>
          <p:nvPr/>
        </p:nvCxnSpPr>
        <p:spPr>
          <a:xfrm rot="5400000">
            <a:off x="4354918" y="362976"/>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426026" y="754433"/>
            <a:ext cx="10390909" cy="547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25000"/>
              </a:lnSpc>
              <a:buClr>
                <a:srgbClr val="FFFF66"/>
              </a:buClr>
              <a:buFontTx/>
              <a:buNone/>
            </a:pPr>
            <a:r>
              <a:rPr lang="en-US" altLang="zh-CN" sz="3200" b="1" dirty="0">
                <a:solidFill>
                  <a:srgbClr val="FF3300"/>
                </a:solidFill>
                <a:latin typeface="Arial" panose="020B0604020202020204" pitchFamily="34" charset="0"/>
                <a:ea typeface="宋体" panose="02010600030101010101" pitchFamily="2" charset="-122"/>
              </a:rPr>
              <a:t>1. </a:t>
            </a:r>
            <a:r>
              <a:rPr lang="zh-CN" altLang="en-US" sz="3200" b="1" dirty="0">
                <a:solidFill>
                  <a:srgbClr val="FF3300"/>
                </a:solidFill>
                <a:latin typeface="Arial" panose="020B0604020202020204" pitchFamily="34" charset="0"/>
                <a:ea typeface="宋体" panose="02010600030101010101" pitchFamily="2" charset="-122"/>
              </a:rPr>
              <a:t>确定数据库物理结构的内容</a:t>
            </a:r>
            <a:endParaRPr lang="zh-CN" altLang="en-US" sz="2400" b="1" dirty="0">
              <a:solidFill>
                <a:srgbClr val="CC3300"/>
              </a:solidFill>
            </a:endParaRPr>
          </a:p>
          <a:p>
            <a:pPr lvl="1" eaLnBrk="1" hangingPunct="1">
              <a:lnSpc>
                <a:spcPct val="125000"/>
              </a:lnSpc>
              <a:spcBef>
                <a:spcPct val="10000"/>
              </a:spcBef>
            </a:pPr>
            <a:r>
              <a:rPr lang="zh-CN" altLang="en-US" b="1" dirty="0">
                <a:solidFill>
                  <a:srgbClr val="000066"/>
                </a:solidFill>
              </a:rPr>
              <a:t>确定数据的存储结构</a:t>
            </a:r>
            <a:endParaRPr lang="en-US" altLang="zh-CN" b="1" dirty="0">
              <a:solidFill>
                <a:srgbClr val="000066"/>
              </a:solidFill>
            </a:endParaRPr>
          </a:p>
          <a:p>
            <a:pPr marL="1200150" lvl="2" indent="-285750" eaLnBrk="1" hangingPunct="1">
              <a:lnSpc>
                <a:spcPct val="125000"/>
              </a:lnSpc>
              <a:spcBef>
                <a:spcPct val="50000"/>
              </a:spcBef>
              <a:buClr>
                <a:schemeClr val="hlink"/>
              </a:buClr>
              <a:buFontTx/>
              <a:buChar char="–"/>
            </a:pPr>
            <a:r>
              <a:rPr kumimoji="1" lang="zh-CN" altLang="en-US" b="1" dirty="0">
                <a:solidFill>
                  <a:srgbClr val="000066"/>
                </a:solidFill>
                <a:latin typeface="Tahoma" panose="020B0604030504040204" pitchFamily="34" charset="0"/>
                <a:ea typeface="宋体" panose="02010600030101010101" pitchFamily="2" charset="-122"/>
              </a:rPr>
              <a:t>考虑因素：存取时间、存储空间利用率和维护代价等。</a:t>
            </a:r>
            <a:endParaRPr kumimoji="1" lang="en-US" altLang="zh-CN" b="1" dirty="0">
              <a:solidFill>
                <a:srgbClr val="000066"/>
              </a:solidFill>
              <a:latin typeface="Tahoma" panose="020B0604030504040204" pitchFamily="34" charset="0"/>
              <a:ea typeface="宋体" panose="02010600030101010101" pitchFamily="2" charset="-122"/>
            </a:endParaRPr>
          </a:p>
        </p:txBody>
      </p:sp>
      <p:sp>
        <p:nvSpPr>
          <p:cNvPr id="7" name="Rectangle 6"/>
          <p:cNvSpPr>
            <a:spLocks noChangeArrowheads="1"/>
          </p:cNvSpPr>
          <p:nvPr/>
        </p:nvSpPr>
        <p:spPr bwMode="auto">
          <a:xfrm>
            <a:off x="426026" y="2531413"/>
            <a:ext cx="11109469" cy="407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800100" lvl="1" indent="-342900" eaLnBrk="1" hangingPunct="1">
              <a:lnSpc>
                <a:spcPct val="150000"/>
              </a:lnSpc>
              <a:spcBef>
                <a:spcPct val="10000"/>
              </a:spcBef>
              <a:buFont typeface="Arial" panose="020B0604020202020204" pitchFamily="34" charset="0"/>
              <a:buChar char="•"/>
            </a:pPr>
            <a:r>
              <a:rPr lang="zh-CN" altLang="en-US" sz="2400" b="1" i="0" dirty="0">
                <a:solidFill>
                  <a:srgbClr val="000066"/>
                </a:solidFill>
              </a:rPr>
              <a:t>设计合适的存取路径</a:t>
            </a:r>
            <a:endParaRPr lang="en-US" altLang="zh-CN" sz="2400" b="1" i="0" dirty="0">
              <a:solidFill>
                <a:srgbClr val="000066"/>
              </a:solidFill>
            </a:endParaRPr>
          </a:p>
          <a:p>
            <a:pPr marL="1200150" lvl="2" indent="-285750" eaLnBrk="1" hangingPunct="1">
              <a:lnSpc>
                <a:spcPct val="150000"/>
              </a:lnSpc>
              <a:spcBef>
                <a:spcPct val="50000"/>
              </a:spcBef>
              <a:buClr>
                <a:schemeClr val="hlink"/>
              </a:buClr>
              <a:buFontTx/>
              <a:buChar char="–"/>
            </a:pPr>
            <a:r>
              <a:rPr kumimoji="1" lang="zh-CN" altLang="zh-CN" sz="2000" b="1" i="0" dirty="0">
                <a:solidFill>
                  <a:srgbClr val="000066"/>
                </a:solidFill>
                <a:latin typeface="Tahoma" panose="020B0604030504040204" pitchFamily="34" charset="0"/>
              </a:rPr>
              <a:t>主要指确定如何建立索引</a:t>
            </a:r>
            <a:endParaRPr kumimoji="1" lang="zh-CN" altLang="en-US" sz="2000" b="1" i="0" dirty="0">
              <a:solidFill>
                <a:srgbClr val="000066"/>
              </a:solidFill>
              <a:latin typeface="Tahoma" panose="020B0604030504040204" pitchFamily="34" charset="0"/>
            </a:endParaRPr>
          </a:p>
          <a:p>
            <a:pPr marL="800100" lvl="1" indent="-342900" eaLnBrk="1" hangingPunct="1">
              <a:lnSpc>
                <a:spcPct val="150000"/>
              </a:lnSpc>
              <a:spcBef>
                <a:spcPct val="10000"/>
              </a:spcBef>
              <a:buFont typeface="Arial" panose="020B0604020202020204" pitchFamily="34" charset="0"/>
              <a:buChar char="•"/>
            </a:pPr>
            <a:r>
              <a:rPr lang="zh-CN" altLang="en-US" sz="2400" b="1" i="0" dirty="0">
                <a:solidFill>
                  <a:srgbClr val="000066"/>
                </a:solidFill>
              </a:rPr>
              <a:t>确定数据的存放位置</a:t>
            </a:r>
            <a:endParaRPr lang="en-US" altLang="zh-CN" sz="2400" b="1" i="0" dirty="0">
              <a:solidFill>
                <a:srgbClr val="000066"/>
              </a:solidFill>
            </a:endParaRPr>
          </a:p>
          <a:p>
            <a:pPr marL="1200150" lvl="2" indent="-285750" eaLnBrk="1" hangingPunct="1">
              <a:lnSpc>
                <a:spcPct val="150000"/>
              </a:lnSpc>
              <a:spcBef>
                <a:spcPct val="50000"/>
              </a:spcBef>
              <a:buClr>
                <a:schemeClr val="hlink"/>
              </a:buClr>
              <a:buFontTx/>
              <a:buChar char="–"/>
            </a:pPr>
            <a:r>
              <a:rPr kumimoji="1" lang="zh-CN" altLang="en-US" sz="2000" b="1" i="0" dirty="0">
                <a:solidFill>
                  <a:srgbClr val="000066"/>
                </a:solidFill>
                <a:latin typeface="Tahoma" panose="020B0604030504040204" pitchFamily="34" charset="0"/>
              </a:rPr>
              <a:t>根据应用情况，将易变部分与稳定部分、存取频率较高部分与存取频率较低部分分开存放，以提高系统性能。</a:t>
            </a:r>
          </a:p>
          <a:p>
            <a:pPr marL="800100" lvl="1" indent="-342900" eaLnBrk="1" hangingPunct="1">
              <a:lnSpc>
                <a:spcPct val="150000"/>
              </a:lnSpc>
              <a:spcBef>
                <a:spcPct val="10000"/>
              </a:spcBef>
              <a:buFont typeface="Arial" panose="020B0604020202020204" pitchFamily="34" charset="0"/>
              <a:buChar char="•"/>
            </a:pPr>
            <a:r>
              <a:rPr lang="zh-CN" altLang="en-US" sz="2400" b="1" i="0" dirty="0">
                <a:solidFill>
                  <a:srgbClr val="000066"/>
                </a:solidFill>
              </a:rPr>
              <a:t>确定系统配置</a:t>
            </a:r>
            <a:endParaRPr lang="en-US" altLang="zh-CN" sz="2400" b="1" i="0" dirty="0">
              <a:solidFill>
                <a:srgbClr val="000066"/>
              </a:solidFill>
            </a:endParaRPr>
          </a:p>
          <a:p>
            <a:pPr marL="1200150" lvl="2" indent="-285750" eaLnBrk="1" hangingPunct="1">
              <a:lnSpc>
                <a:spcPct val="150000"/>
              </a:lnSpc>
              <a:spcBef>
                <a:spcPct val="50000"/>
              </a:spcBef>
              <a:buClr>
                <a:schemeClr val="hlink"/>
              </a:buClr>
              <a:buFontTx/>
              <a:buChar char="–"/>
            </a:pPr>
            <a:r>
              <a:rPr kumimoji="1" lang="en-US" altLang="zh-CN" sz="2000" b="1" i="0" dirty="0">
                <a:solidFill>
                  <a:srgbClr val="000066"/>
                </a:solidFill>
                <a:latin typeface="Tahoma" panose="020B0604030504040204" pitchFamily="34" charset="0"/>
              </a:rPr>
              <a:t>DBMS</a:t>
            </a:r>
            <a:r>
              <a:rPr kumimoji="1" lang="zh-CN" altLang="en-US" sz="2000" b="1" i="0" dirty="0">
                <a:solidFill>
                  <a:srgbClr val="000066"/>
                </a:solidFill>
                <a:latin typeface="Tahoma" panose="020B0604030504040204" pitchFamily="34" charset="0"/>
              </a:rPr>
              <a:t>产品一般都提供了一些系统配置变量和存储分配参数</a:t>
            </a:r>
            <a:r>
              <a:rPr kumimoji="1" lang="en-US" altLang="zh-CN" sz="2000" b="1" i="0" dirty="0">
                <a:solidFill>
                  <a:srgbClr val="000066"/>
                </a:solidFill>
                <a:latin typeface="Tahoma" panose="020B0604030504040204" pitchFamily="34" charset="0"/>
              </a:rPr>
              <a:t>.</a:t>
            </a:r>
          </a:p>
          <a:p>
            <a:pPr lvl="1" eaLnBrk="1" hangingPunct="1">
              <a:lnSpc>
                <a:spcPct val="150000"/>
              </a:lnSpc>
              <a:spcBef>
                <a:spcPct val="10000"/>
              </a:spcBef>
              <a:buFontTx/>
              <a:buChar char="–"/>
            </a:pPr>
            <a:endParaRPr kumimoji="1" lang="en-US" altLang="zh-CN" sz="2400" b="1" i="0" dirty="0">
              <a:solidFill>
                <a:srgbClr val="000066"/>
              </a:solidFill>
              <a:latin typeface="宋体" panose="02010600030101010101" pitchFamily="2" charset="-122"/>
            </a:endParaRPr>
          </a:p>
        </p:txBody>
      </p:sp>
      <p:pic>
        <p:nvPicPr>
          <p:cNvPr id="13" name="音频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776101609"/>
      </p:ext>
    </p:extLst>
  </p:cSld>
  <p:clrMapOvr>
    <a:masterClrMapping/>
  </p:clrMapOvr>
  <p:transition advTm="9712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500"/>
                                        <p:tgtEl>
                                          <p:spTgt spid="6">
                                            <p:txEl>
                                              <p:pRg st="0" end="0"/>
                                            </p:txEl>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blinds(horizontal)">
                                      <p:cBhvr>
                                        <p:cTn id="14" dur="500"/>
                                        <p:tgtEl>
                                          <p:spTgt spid="6">
                                            <p:txEl>
                                              <p:pRg st="1" end="1"/>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linds(horizontal)">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blinds(horizontal)">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blinds(horizontal)">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blinds(horizontal)">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blinds(horizontal)">
                                      <p:cBhvr>
                                        <p:cTn id="42" dur="500"/>
                                        <p:tgtEl>
                                          <p:spTgt spid="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blinds(horizontal)">
                                      <p:cBhvr>
                                        <p:cTn id="4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13"/>
                </p:tgtEl>
              </p:cMediaNode>
            </p:audio>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
        <p:nvSpPr>
          <p:cNvPr id="4" name="文本框 94"/>
          <p:cNvSpPr txBox="1">
            <a:spLocks noChangeArrowheads="1"/>
          </p:cNvSpPr>
          <p:nvPr/>
        </p:nvSpPr>
        <p:spPr bwMode="auto">
          <a:xfrm>
            <a:off x="245870" y="65515"/>
            <a:ext cx="5053997"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8.2 </a:t>
            </a:r>
            <a:r>
              <a:rPr lang="zh-CN" altLang="en-US" sz="2800" b="1" dirty="0">
                <a:solidFill>
                  <a:schemeClr val="bg1"/>
                </a:solidFill>
                <a:latin typeface="微软雅黑" panose="020B0503020204020204" pitchFamily="34" charset="-122"/>
                <a:ea typeface="微软雅黑" panose="020B0503020204020204" pitchFamily="34" charset="-122"/>
              </a:rPr>
              <a:t>数据库设计的过程</a:t>
            </a:r>
          </a:p>
        </p:txBody>
      </p:sp>
      <p:sp>
        <p:nvSpPr>
          <p:cNvPr id="10" name="文本框 94"/>
          <p:cNvSpPr txBox="1">
            <a:spLocks noChangeArrowheads="1"/>
          </p:cNvSpPr>
          <p:nvPr/>
        </p:nvSpPr>
        <p:spPr bwMode="auto">
          <a:xfrm>
            <a:off x="4737459" y="75566"/>
            <a:ext cx="7908779" cy="523220"/>
          </a:xfrm>
          <a:prstGeom prst="rect">
            <a:avLst/>
          </a:prstGeom>
          <a:noFill/>
          <a:ln w="9525">
            <a:noFill/>
            <a:miter lim="800000"/>
          </a:ln>
        </p:spPr>
        <p:txBody>
          <a:bodyPr wrap="squar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8.2.5 </a:t>
            </a:r>
            <a:r>
              <a:rPr lang="zh-CN" altLang="en-US" sz="2800" b="1" dirty="0">
                <a:solidFill>
                  <a:schemeClr val="bg1"/>
                </a:solidFill>
                <a:latin typeface="微软雅黑" panose="020B0503020204020204" pitchFamily="34" charset="-122"/>
                <a:ea typeface="微软雅黑" panose="020B0503020204020204" pitchFamily="34" charset="-122"/>
              </a:rPr>
              <a:t>物理设计阶段</a:t>
            </a:r>
          </a:p>
        </p:txBody>
      </p:sp>
      <p:cxnSp>
        <p:nvCxnSpPr>
          <p:cNvPr id="11" name="直接连接符 10"/>
          <p:cNvCxnSpPr/>
          <p:nvPr/>
        </p:nvCxnSpPr>
        <p:spPr>
          <a:xfrm rot="5400000">
            <a:off x="4354918" y="362976"/>
            <a:ext cx="351464" cy="2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3"/>
          <p:cNvSpPr>
            <a:spLocks noChangeArrowheads="1"/>
          </p:cNvSpPr>
          <p:nvPr/>
        </p:nvSpPr>
        <p:spPr bwMode="auto">
          <a:xfrm>
            <a:off x="468312" y="1916113"/>
            <a:ext cx="1114872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10000"/>
              </a:spcBef>
              <a:buFont typeface="Wingdings" panose="05000000000000000000" pitchFamily="2" charset="2"/>
              <a:buChar char="Ø"/>
            </a:pPr>
            <a:r>
              <a:rPr kumimoji="1" lang="zh-CN" altLang="en-US" sz="2400" b="1" i="0" dirty="0">
                <a:solidFill>
                  <a:srgbClr val="CC3300"/>
                </a:solidFill>
                <a:latin typeface="Tahoma" panose="020B0604030504040204" pitchFamily="34" charset="0"/>
              </a:rPr>
              <a:t>评价内容</a:t>
            </a:r>
            <a:r>
              <a:rPr kumimoji="1" lang="zh-CN" altLang="en-US" sz="2400" b="1" i="0" dirty="0">
                <a:solidFill>
                  <a:srgbClr val="000066"/>
                </a:solidFill>
                <a:latin typeface="Tahoma" panose="020B0604030504040204" pitchFamily="34" charset="0"/>
              </a:rPr>
              <a:t>：</a:t>
            </a:r>
          </a:p>
          <a:p>
            <a:pPr marL="685800" lvl="1" indent="-228600" eaLnBrk="1" hangingPunct="1">
              <a:lnSpc>
                <a:spcPct val="125000"/>
              </a:lnSpc>
              <a:spcBef>
                <a:spcPct val="5000"/>
              </a:spcBef>
              <a:buClr>
                <a:schemeClr val="hlink"/>
              </a:buClr>
              <a:buFont typeface="Arial" panose="020B0604020202020204" pitchFamily="34" charset="0"/>
              <a:buChar char="•"/>
            </a:pPr>
            <a:r>
              <a:rPr lang="zh-CN" altLang="en-US" sz="2400" b="1" i="0" dirty="0">
                <a:solidFill>
                  <a:srgbClr val="000066"/>
                </a:solidFill>
                <a:latin typeface="+mn-lt"/>
                <a:ea typeface="+mn-ea"/>
              </a:rPr>
              <a:t>对数据库物理设计过程中产生的多种方案对其时间效率、空间效率、维护代价和各种用户需求进行细致的评价，从中选择一个较优的方案作为数据库的物理结构。</a:t>
            </a:r>
          </a:p>
        </p:txBody>
      </p:sp>
      <p:sp>
        <p:nvSpPr>
          <p:cNvPr id="7" name="Rectangle 4"/>
          <p:cNvSpPr txBox="1">
            <a:spLocks noChangeArrowheads="1"/>
          </p:cNvSpPr>
          <p:nvPr/>
        </p:nvSpPr>
        <p:spPr bwMode="auto">
          <a:xfrm>
            <a:off x="468312" y="3926753"/>
            <a:ext cx="11086667" cy="1860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25000"/>
              </a:lnSpc>
              <a:spcBef>
                <a:spcPct val="5000"/>
              </a:spcBef>
              <a:buFont typeface="Wingdings" panose="05000000000000000000" pitchFamily="2" charset="2"/>
              <a:buChar char="Ø"/>
            </a:pPr>
            <a:r>
              <a:rPr lang="zh-CN" altLang="en-US" sz="2400" b="1" dirty="0">
                <a:solidFill>
                  <a:srgbClr val="CC3300"/>
                </a:solidFill>
              </a:rPr>
              <a:t>评价方法</a:t>
            </a:r>
            <a:r>
              <a:rPr lang="zh-CN" altLang="en-US" sz="2400" b="1" dirty="0">
                <a:solidFill>
                  <a:srgbClr val="000066"/>
                </a:solidFill>
              </a:rPr>
              <a:t>：</a:t>
            </a:r>
          </a:p>
          <a:p>
            <a:pPr lvl="1" eaLnBrk="1" hangingPunct="1">
              <a:lnSpc>
                <a:spcPct val="125000"/>
              </a:lnSpc>
              <a:spcBef>
                <a:spcPct val="5000"/>
              </a:spcBef>
            </a:pPr>
            <a:r>
              <a:rPr lang="zh-CN" altLang="en-US" b="1" dirty="0">
                <a:solidFill>
                  <a:srgbClr val="000066"/>
                </a:solidFill>
              </a:rPr>
              <a:t>定量估算各种方案的存储空间、存取时间以及维护代价；</a:t>
            </a:r>
          </a:p>
          <a:p>
            <a:pPr lvl="1" eaLnBrk="1" hangingPunct="1">
              <a:lnSpc>
                <a:spcPct val="125000"/>
              </a:lnSpc>
              <a:spcBef>
                <a:spcPct val="5000"/>
              </a:spcBef>
            </a:pPr>
            <a:r>
              <a:rPr lang="zh-CN" altLang="en-US" b="1" dirty="0">
                <a:solidFill>
                  <a:srgbClr val="000066"/>
                </a:solidFill>
              </a:rPr>
              <a:t>对估算结果进行权衡、比较，选择出一个较优的合理的物理结构；</a:t>
            </a:r>
          </a:p>
          <a:p>
            <a:pPr lvl="1" eaLnBrk="1" hangingPunct="1">
              <a:lnSpc>
                <a:spcPct val="125000"/>
              </a:lnSpc>
              <a:spcBef>
                <a:spcPct val="5000"/>
              </a:spcBef>
            </a:pPr>
            <a:r>
              <a:rPr lang="zh-CN" altLang="en-US" b="1" dirty="0">
                <a:solidFill>
                  <a:srgbClr val="000066"/>
                </a:solidFill>
              </a:rPr>
              <a:t>如果该结构不符合用户需求，则需要修改设计。</a:t>
            </a:r>
          </a:p>
        </p:txBody>
      </p:sp>
      <p:sp>
        <p:nvSpPr>
          <p:cNvPr id="8" name="Rectangle 5"/>
          <p:cNvSpPr>
            <a:spLocks noChangeArrowheads="1"/>
          </p:cNvSpPr>
          <p:nvPr/>
        </p:nvSpPr>
        <p:spPr bwMode="auto">
          <a:xfrm>
            <a:off x="395288" y="1052513"/>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r>
              <a:rPr lang="en-US" altLang="zh-CN" sz="3200" b="1" i="0" dirty="0">
                <a:solidFill>
                  <a:srgbClr val="FF3300"/>
                </a:solidFill>
              </a:rPr>
              <a:t>2.</a:t>
            </a:r>
            <a:r>
              <a:rPr lang="zh-CN" altLang="en-US" sz="3200" b="1" i="0" dirty="0">
                <a:solidFill>
                  <a:srgbClr val="FF3300"/>
                </a:solidFill>
              </a:rPr>
              <a:t>评价物理结构</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634307768"/>
      </p:ext>
    </p:extLst>
  </p:cSld>
  <p:clrMapOvr>
    <a:masterClrMapping/>
  </p:clrMapOvr>
  <p:transition advTm="4342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up)">
                                      <p:cBhvr>
                                        <p:cTn id="11" dur="500"/>
                                        <p:tgtEl>
                                          <p:spTgt spid="7">
                                            <p:txEl>
                                              <p:pRg st="0" end="0"/>
                                            </p:txEl>
                                          </p:spTgt>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up)">
                                      <p:cBhvr>
                                        <p:cTn id="14" dur="500"/>
                                        <p:tgtEl>
                                          <p:spTgt spid="7">
                                            <p:txEl>
                                              <p:pRg st="1" end="1"/>
                                            </p:txEl>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500"/>
                                        <p:tgtEl>
                                          <p:spTgt spid="7">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wipe(up)">
                                      <p:cBhvr>
                                        <p:cTn id="2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7"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5479"/>
            <a:ext cx="12192000" cy="678867"/>
          </a:xfrm>
          <a:prstGeom prst="rect">
            <a:avLst/>
          </a:prstGeom>
          <a:solidFill>
            <a:srgbClr val="00589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kumimoji="1" lang="zh-CN" altLang="en-US" dirty="0">
              <a:solidFill>
                <a:srgbClr val="00589A"/>
              </a:solidFill>
            </a:endParaRPr>
          </a:p>
        </p:txBody>
      </p:sp>
      <p:sp>
        <p:nvSpPr>
          <p:cNvPr id="4" name="文本框 94"/>
          <p:cNvSpPr txBox="1">
            <a:spLocks noChangeArrowheads="1"/>
          </p:cNvSpPr>
          <p:nvPr/>
        </p:nvSpPr>
        <p:spPr bwMode="auto">
          <a:xfrm>
            <a:off x="245870" y="65515"/>
            <a:ext cx="5053997" cy="523220"/>
          </a:xfrm>
          <a:prstGeom prst="rect">
            <a:avLst/>
          </a:prstGeom>
          <a:noFill/>
          <a:ln w="9525">
            <a:noFill/>
            <a:miter lim="800000"/>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小结</a:t>
            </a:r>
          </a:p>
        </p:txBody>
      </p:sp>
      <p:sp>
        <p:nvSpPr>
          <p:cNvPr id="6" name="圆角矩形 5"/>
          <p:cNvSpPr/>
          <p:nvPr/>
        </p:nvSpPr>
        <p:spPr>
          <a:xfrm>
            <a:off x="371965" y="858982"/>
            <a:ext cx="10985119" cy="13960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600200">
              <a:lnSpc>
                <a:spcPct val="150000"/>
              </a:lnSpc>
              <a:spcAft>
                <a:spcPct val="35000"/>
              </a:spcAft>
            </a:pPr>
            <a:r>
              <a:rPr lang="zh-CN" altLang="en-US" sz="2000" b="1" dirty="0">
                <a:solidFill>
                  <a:schemeClr val="tx1"/>
                </a:solidFill>
                <a:latin typeface="微软雅黑" panose="020B0503020204020204" pitchFamily="34" charset="-122"/>
                <a:ea typeface="微软雅黑" panose="020B0503020204020204" pitchFamily="34" charset="-122"/>
              </a:rPr>
              <a:t>数据库的物理设计不是一劳永逸的，要根据应用的变化，及时收集设计信息，调整数据库的物理结构。</a:t>
            </a:r>
          </a:p>
        </p:txBody>
      </p:sp>
      <p:sp>
        <p:nvSpPr>
          <p:cNvPr id="2" name="矩形 1"/>
          <p:cNvSpPr/>
          <p:nvPr/>
        </p:nvSpPr>
        <p:spPr>
          <a:xfrm>
            <a:off x="4960112" y="2967335"/>
            <a:ext cx="2271776"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谢谢！</a:t>
            </a: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46782758"/>
      </p:ext>
    </p:extLst>
  </p:cSld>
  <p:clrMapOvr>
    <a:masterClrMapping/>
  </p:clrMapOvr>
  <p:transition advTm="1377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ags/tag2.xml><?xml version="1.0" encoding="utf-8"?>
<p:tagLst xmlns:a="http://schemas.openxmlformats.org/drawingml/2006/main" xmlns:r="http://schemas.openxmlformats.org/officeDocument/2006/relationships" xmlns:p="http://schemas.openxmlformats.org/presentationml/2006/main">
  <p:tag name="TIMING" val="|0.3|28.3|4.4|14.6|11.5|8.4|17.7"/>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4CC2EA"/>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3208</TotalTime>
  <Words>600</Words>
  <Application>Microsoft Macintosh PowerPoint</Application>
  <PresentationFormat>宽屏</PresentationFormat>
  <Paragraphs>75</Paragraphs>
  <Slides>8</Slides>
  <Notes>8</Notes>
  <HiddenSlides>0</HiddenSlides>
  <MMClips>7</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宋体</vt:lpstr>
      <vt:lpstr>微软雅黑</vt:lpstr>
      <vt:lpstr>Arial</vt:lpstr>
      <vt:lpstr>Calibri</vt:lpstr>
      <vt:lpstr>Calibri Light</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zhouping</dc:creator>
  <cp:lastModifiedBy>Qingting Xu</cp:lastModifiedBy>
  <cp:revision>1456</cp:revision>
  <dcterms:created xsi:type="dcterms:W3CDTF">2014-07-02T10:42:00Z</dcterms:created>
  <dcterms:modified xsi:type="dcterms:W3CDTF">2025-09-26T01:19:48Z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所有者">
    <vt:lpwstr>大同煤炭职业技术学院</vt:lpwstr>
  </property>
  <property fmtid="{D5CDD505-2E9C-101B-9397-08002B2CF9AE}" pid="3" name="KSOProductBuildVer">
    <vt:lpwstr>2052-11.1.0.8894</vt:lpwstr>
  </property>
</Properties>
</file>